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8" r:id="rId4"/>
    <p:sldId id="278" r:id="rId5"/>
    <p:sldId id="285" r:id="rId6"/>
    <p:sldId id="275" r:id="rId7"/>
    <p:sldId id="282" r:id="rId8"/>
    <p:sldId id="286" r:id="rId9"/>
    <p:sldId id="280" r:id="rId10"/>
    <p:sldId id="290" r:id="rId11"/>
    <p:sldId id="276" r:id="rId12"/>
    <p:sldId id="289" r:id="rId13"/>
    <p:sldId id="279" r:id="rId14"/>
    <p:sldId id="281" r:id="rId15"/>
    <p:sldId id="288" r:id="rId16"/>
    <p:sldId id="274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3A9"/>
    <a:srgbClr val="F42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3048" autoAdjust="0"/>
  </p:normalViewPr>
  <p:slideViewPr>
    <p:cSldViewPr snapToGrid="0">
      <p:cViewPr varScale="1">
        <p:scale>
          <a:sx n="110" d="100"/>
          <a:sy n="110" d="100"/>
        </p:scale>
        <p:origin x="344" y="184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45F51-C31E-0549-878C-5659AF79B860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C8FD83-F81B-824F-944B-09334846F4BF}">
      <dgm:prSet phldrT="[Texto]" custT="1"/>
      <dgm:spPr/>
      <dgm:t>
        <a:bodyPr/>
        <a:lstStyle/>
        <a:p>
          <a:r>
            <a:rPr lang="es-ES" sz="4000" dirty="0"/>
            <a:t>Background Information</a:t>
          </a:r>
        </a:p>
      </dgm:t>
    </dgm:pt>
    <dgm:pt modelId="{085570E5-BA12-5546-86E4-C238FCE43C1F}" type="parTrans" cxnId="{D7DEE92D-1273-2C46-9FA8-78E2D2350532}">
      <dgm:prSet/>
      <dgm:spPr/>
      <dgm:t>
        <a:bodyPr/>
        <a:lstStyle/>
        <a:p>
          <a:endParaRPr lang="es-ES" sz="1600"/>
        </a:p>
      </dgm:t>
    </dgm:pt>
    <dgm:pt modelId="{7B96B6EA-4907-1242-AD44-6DF0FCFA0559}" type="sibTrans" cxnId="{D7DEE92D-1273-2C46-9FA8-78E2D2350532}">
      <dgm:prSet/>
      <dgm:spPr/>
      <dgm:t>
        <a:bodyPr/>
        <a:lstStyle/>
        <a:p>
          <a:endParaRPr lang="es-ES" sz="1600"/>
        </a:p>
      </dgm:t>
    </dgm:pt>
    <dgm:pt modelId="{4BFCAF95-6F17-3B43-A300-182A9929EDF9}">
      <dgm:prSet phldrT="[Texto]" custT="1"/>
      <dgm:spPr/>
      <dgm:t>
        <a:bodyPr/>
        <a:lstStyle/>
        <a:p>
          <a:r>
            <a:rPr lang="es-ES" sz="4000" dirty="0"/>
            <a:t>Public Tender Process Guidelines  </a:t>
          </a:r>
        </a:p>
      </dgm:t>
    </dgm:pt>
    <dgm:pt modelId="{516FD9A1-2815-D04B-8B13-82FE9E1E7358}" type="parTrans" cxnId="{C067ACC8-1890-F543-BE94-83B4F60DC83A}">
      <dgm:prSet/>
      <dgm:spPr/>
      <dgm:t>
        <a:bodyPr/>
        <a:lstStyle/>
        <a:p>
          <a:endParaRPr lang="es-ES" sz="1600"/>
        </a:p>
      </dgm:t>
    </dgm:pt>
    <dgm:pt modelId="{84D4FD92-CC4E-3E40-A103-C399B9BE8E25}" type="sibTrans" cxnId="{C067ACC8-1890-F543-BE94-83B4F60DC83A}">
      <dgm:prSet/>
      <dgm:spPr/>
      <dgm:t>
        <a:bodyPr/>
        <a:lstStyle/>
        <a:p>
          <a:endParaRPr lang="es-ES" sz="1600"/>
        </a:p>
      </dgm:t>
    </dgm:pt>
    <dgm:pt modelId="{9298CBFC-19FA-D14D-929B-4B70A3E93364}">
      <dgm:prSet phldrT="[Texto]" custT="1"/>
      <dgm:spPr/>
      <dgm:t>
        <a:bodyPr/>
        <a:lstStyle/>
        <a:p>
          <a:r>
            <a:rPr lang="es-ES" sz="4000" dirty="0"/>
            <a:t>New Contract Characteristics</a:t>
          </a:r>
        </a:p>
      </dgm:t>
    </dgm:pt>
    <dgm:pt modelId="{9B4C765B-43F9-474C-84F0-0BD0CC25030C}" type="parTrans" cxnId="{7C714F6A-F540-304D-A1F2-3FE01EB26691}">
      <dgm:prSet/>
      <dgm:spPr/>
      <dgm:t>
        <a:bodyPr/>
        <a:lstStyle/>
        <a:p>
          <a:endParaRPr lang="es-ES" sz="1600"/>
        </a:p>
      </dgm:t>
    </dgm:pt>
    <dgm:pt modelId="{55E54FD0-231B-2E49-B381-DE31F4A0576C}" type="sibTrans" cxnId="{7C714F6A-F540-304D-A1F2-3FE01EB26691}">
      <dgm:prSet/>
      <dgm:spPr/>
      <dgm:t>
        <a:bodyPr/>
        <a:lstStyle/>
        <a:p>
          <a:endParaRPr lang="es-ES" sz="1600"/>
        </a:p>
      </dgm:t>
    </dgm:pt>
    <dgm:pt modelId="{54B6741A-928E-7E41-A4A4-E14C9BC4E9C0}" type="pres">
      <dgm:prSet presAssocID="{F4E45F51-C31E-0549-878C-5659AF79B860}" presName="Name0" presStyleCnt="0">
        <dgm:presLayoutVars>
          <dgm:chMax val="7"/>
          <dgm:chPref val="7"/>
          <dgm:dir/>
        </dgm:presLayoutVars>
      </dgm:prSet>
      <dgm:spPr/>
    </dgm:pt>
    <dgm:pt modelId="{49512957-B3DA-5A4A-A3C4-AC0BDDFD4EA6}" type="pres">
      <dgm:prSet presAssocID="{F4E45F51-C31E-0549-878C-5659AF79B860}" presName="Name1" presStyleCnt="0"/>
      <dgm:spPr/>
    </dgm:pt>
    <dgm:pt modelId="{48F83C3D-D677-3541-A894-32390173A042}" type="pres">
      <dgm:prSet presAssocID="{F4E45F51-C31E-0549-878C-5659AF79B860}" presName="cycle" presStyleCnt="0"/>
      <dgm:spPr/>
    </dgm:pt>
    <dgm:pt modelId="{830B349E-4223-C34B-BCD8-511DCAC444AD}" type="pres">
      <dgm:prSet presAssocID="{F4E45F51-C31E-0549-878C-5659AF79B860}" presName="srcNode" presStyleLbl="node1" presStyleIdx="0" presStyleCnt="3"/>
      <dgm:spPr/>
    </dgm:pt>
    <dgm:pt modelId="{9383E982-2824-6147-976F-A712BBBC2490}" type="pres">
      <dgm:prSet presAssocID="{F4E45F51-C31E-0549-878C-5659AF79B860}" presName="conn" presStyleLbl="parChTrans1D2" presStyleIdx="0" presStyleCnt="1"/>
      <dgm:spPr/>
    </dgm:pt>
    <dgm:pt modelId="{D74AA6A8-C90A-D841-9CED-9FF0AF699430}" type="pres">
      <dgm:prSet presAssocID="{F4E45F51-C31E-0549-878C-5659AF79B860}" presName="extraNode" presStyleLbl="node1" presStyleIdx="0" presStyleCnt="3"/>
      <dgm:spPr/>
    </dgm:pt>
    <dgm:pt modelId="{1A5B4B35-20A2-B647-B518-9A46B398C5BA}" type="pres">
      <dgm:prSet presAssocID="{F4E45F51-C31E-0549-878C-5659AF79B860}" presName="dstNode" presStyleLbl="node1" presStyleIdx="0" presStyleCnt="3"/>
      <dgm:spPr/>
    </dgm:pt>
    <dgm:pt modelId="{2FACA6EC-928A-4242-904A-E18E2B690749}" type="pres">
      <dgm:prSet presAssocID="{A5C8FD83-F81B-824F-944B-09334846F4BF}" presName="text_1" presStyleLbl="node1" presStyleIdx="0" presStyleCnt="3">
        <dgm:presLayoutVars>
          <dgm:bulletEnabled val="1"/>
        </dgm:presLayoutVars>
      </dgm:prSet>
      <dgm:spPr/>
    </dgm:pt>
    <dgm:pt modelId="{97057995-E9FE-984B-9C6D-1EFFC9E820DE}" type="pres">
      <dgm:prSet presAssocID="{A5C8FD83-F81B-824F-944B-09334846F4BF}" presName="accent_1" presStyleCnt="0"/>
      <dgm:spPr/>
    </dgm:pt>
    <dgm:pt modelId="{4C56F575-98BA-D149-A250-3EC678D779FE}" type="pres">
      <dgm:prSet presAssocID="{A5C8FD83-F81B-824F-944B-09334846F4BF}" presName="accentRepeatNode" presStyleLbl="solidFgAcc1" presStyleIdx="0" presStyleCnt="3"/>
      <dgm:spPr/>
    </dgm:pt>
    <dgm:pt modelId="{5FC54BD7-F33F-7246-A62C-44ED349B7BCE}" type="pres">
      <dgm:prSet presAssocID="{9298CBFC-19FA-D14D-929B-4B70A3E93364}" presName="text_2" presStyleLbl="node1" presStyleIdx="1" presStyleCnt="3">
        <dgm:presLayoutVars>
          <dgm:bulletEnabled val="1"/>
        </dgm:presLayoutVars>
      </dgm:prSet>
      <dgm:spPr/>
    </dgm:pt>
    <dgm:pt modelId="{FED4806D-ACD0-4E4F-8BC5-0E56C8C95B2C}" type="pres">
      <dgm:prSet presAssocID="{9298CBFC-19FA-D14D-929B-4B70A3E93364}" presName="accent_2" presStyleCnt="0"/>
      <dgm:spPr/>
    </dgm:pt>
    <dgm:pt modelId="{6599C756-0CF9-B74B-BC40-740AFCC11368}" type="pres">
      <dgm:prSet presAssocID="{9298CBFC-19FA-D14D-929B-4B70A3E93364}" presName="accentRepeatNode" presStyleLbl="solidFgAcc1" presStyleIdx="1" presStyleCnt="3"/>
      <dgm:spPr/>
    </dgm:pt>
    <dgm:pt modelId="{314DB372-03F0-774E-9E7E-E21046139CAA}" type="pres">
      <dgm:prSet presAssocID="{4BFCAF95-6F17-3B43-A300-182A9929EDF9}" presName="text_3" presStyleLbl="node1" presStyleIdx="2" presStyleCnt="3">
        <dgm:presLayoutVars>
          <dgm:bulletEnabled val="1"/>
        </dgm:presLayoutVars>
      </dgm:prSet>
      <dgm:spPr/>
    </dgm:pt>
    <dgm:pt modelId="{5D87032B-9D04-0548-B7E7-DB68EE359725}" type="pres">
      <dgm:prSet presAssocID="{4BFCAF95-6F17-3B43-A300-182A9929EDF9}" presName="accent_3" presStyleCnt="0"/>
      <dgm:spPr/>
    </dgm:pt>
    <dgm:pt modelId="{23698942-018D-3247-9159-A0058A47E188}" type="pres">
      <dgm:prSet presAssocID="{4BFCAF95-6F17-3B43-A300-182A9929EDF9}" presName="accentRepeatNode" presStyleLbl="solidFgAcc1" presStyleIdx="2" presStyleCnt="3"/>
      <dgm:spPr/>
    </dgm:pt>
  </dgm:ptLst>
  <dgm:cxnLst>
    <dgm:cxn modelId="{D7DEE92D-1273-2C46-9FA8-78E2D2350532}" srcId="{F4E45F51-C31E-0549-878C-5659AF79B860}" destId="{A5C8FD83-F81B-824F-944B-09334846F4BF}" srcOrd="0" destOrd="0" parTransId="{085570E5-BA12-5546-86E4-C238FCE43C1F}" sibTransId="{7B96B6EA-4907-1242-AD44-6DF0FCFA0559}"/>
    <dgm:cxn modelId="{6153B663-C5CC-9D41-BD42-74C04EAABA2F}" type="presOf" srcId="{4BFCAF95-6F17-3B43-A300-182A9929EDF9}" destId="{314DB372-03F0-774E-9E7E-E21046139CAA}" srcOrd="0" destOrd="0" presId="urn:microsoft.com/office/officeart/2008/layout/VerticalCurvedList"/>
    <dgm:cxn modelId="{7C714F6A-F540-304D-A1F2-3FE01EB26691}" srcId="{F4E45F51-C31E-0549-878C-5659AF79B860}" destId="{9298CBFC-19FA-D14D-929B-4B70A3E93364}" srcOrd="1" destOrd="0" parTransId="{9B4C765B-43F9-474C-84F0-0BD0CC25030C}" sibTransId="{55E54FD0-231B-2E49-B381-DE31F4A0576C}"/>
    <dgm:cxn modelId="{E7C286B1-E87C-9D48-A72B-05DD2FD77B15}" type="presOf" srcId="{F4E45F51-C31E-0549-878C-5659AF79B860}" destId="{54B6741A-928E-7E41-A4A4-E14C9BC4E9C0}" srcOrd="0" destOrd="0" presId="urn:microsoft.com/office/officeart/2008/layout/VerticalCurvedList"/>
    <dgm:cxn modelId="{CCA70AC2-95F5-C04A-ADD8-C34B39846AD3}" type="presOf" srcId="{7B96B6EA-4907-1242-AD44-6DF0FCFA0559}" destId="{9383E982-2824-6147-976F-A712BBBC2490}" srcOrd="0" destOrd="0" presId="urn:microsoft.com/office/officeart/2008/layout/VerticalCurvedList"/>
    <dgm:cxn modelId="{C067ACC8-1890-F543-BE94-83B4F60DC83A}" srcId="{F4E45F51-C31E-0549-878C-5659AF79B860}" destId="{4BFCAF95-6F17-3B43-A300-182A9929EDF9}" srcOrd="2" destOrd="0" parTransId="{516FD9A1-2815-D04B-8B13-82FE9E1E7358}" sibTransId="{84D4FD92-CC4E-3E40-A103-C399B9BE8E25}"/>
    <dgm:cxn modelId="{8A54D7D7-0843-B944-867B-B5D1EE4C0D12}" type="presOf" srcId="{9298CBFC-19FA-D14D-929B-4B70A3E93364}" destId="{5FC54BD7-F33F-7246-A62C-44ED349B7BCE}" srcOrd="0" destOrd="0" presId="urn:microsoft.com/office/officeart/2008/layout/VerticalCurvedList"/>
    <dgm:cxn modelId="{E3B26CEC-9689-AA42-A2AB-A70D4405ABFD}" type="presOf" srcId="{A5C8FD83-F81B-824F-944B-09334846F4BF}" destId="{2FACA6EC-928A-4242-904A-E18E2B690749}" srcOrd="0" destOrd="0" presId="urn:microsoft.com/office/officeart/2008/layout/VerticalCurvedList"/>
    <dgm:cxn modelId="{583A94C3-9C21-A745-966D-0FA301B24FA5}" type="presParOf" srcId="{54B6741A-928E-7E41-A4A4-E14C9BC4E9C0}" destId="{49512957-B3DA-5A4A-A3C4-AC0BDDFD4EA6}" srcOrd="0" destOrd="0" presId="urn:microsoft.com/office/officeart/2008/layout/VerticalCurvedList"/>
    <dgm:cxn modelId="{AC425FD4-A549-5748-A11B-082E53786611}" type="presParOf" srcId="{49512957-B3DA-5A4A-A3C4-AC0BDDFD4EA6}" destId="{48F83C3D-D677-3541-A894-32390173A042}" srcOrd="0" destOrd="0" presId="urn:microsoft.com/office/officeart/2008/layout/VerticalCurvedList"/>
    <dgm:cxn modelId="{95AE1B8C-0476-8C4F-8BD5-F27BD01721B3}" type="presParOf" srcId="{48F83C3D-D677-3541-A894-32390173A042}" destId="{830B349E-4223-C34B-BCD8-511DCAC444AD}" srcOrd="0" destOrd="0" presId="urn:microsoft.com/office/officeart/2008/layout/VerticalCurvedList"/>
    <dgm:cxn modelId="{713F9DD9-5401-9049-8BB4-4BFD80FD769B}" type="presParOf" srcId="{48F83C3D-D677-3541-A894-32390173A042}" destId="{9383E982-2824-6147-976F-A712BBBC2490}" srcOrd="1" destOrd="0" presId="urn:microsoft.com/office/officeart/2008/layout/VerticalCurvedList"/>
    <dgm:cxn modelId="{58A8CF70-3D38-B74E-88E9-E69985193756}" type="presParOf" srcId="{48F83C3D-D677-3541-A894-32390173A042}" destId="{D74AA6A8-C90A-D841-9CED-9FF0AF699430}" srcOrd="2" destOrd="0" presId="urn:microsoft.com/office/officeart/2008/layout/VerticalCurvedList"/>
    <dgm:cxn modelId="{EF0E03B8-EF1A-F145-9EFE-0284BB5C3E13}" type="presParOf" srcId="{48F83C3D-D677-3541-A894-32390173A042}" destId="{1A5B4B35-20A2-B647-B518-9A46B398C5BA}" srcOrd="3" destOrd="0" presId="urn:microsoft.com/office/officeart/2008/layout/VerticalCurvedList"/>
    <dgm:cxn modelId="{CFB3CDE0-5756-F248-BB57-B59144FBA61E}" type="presParOf" srcId="{49512957-B3DA-5A4A-A3C4-AC0BDDFD4EA6}" destId="{2FACA6EC-928A-4242-904A-E18E2B690749}" srcOrd="1" destOrd="0" presId="urn:microsoft.com/office/officeart/2008/layout/VerticalCurvedList"/>
    <dgm:cxn modelId="{E9164715-8544-9648-8E71-925FFD806E1E}" type="presParOf" srcId="{49512957-B3DA-5A4A-A3C4-AC0BDDFD4EA6}" destId="{97057995-E9FE-984B-9C6D-1EFFC9E820DE}" srcOrd="2" destOrd="0" presId="urn:microsoft.com/office/officeart/2008/layout/VerticalCurvedList"/>
    <dgm:cxn modelId="{B7AFDB43-C8E8-8B4E-BF34-372B712A380D}" type="presParOf" srcId="{97057995-E9FE-984B-9C6D-1EFFC9E820DE}" destId="{4C56F575-98BA-D149-A250-3EC678D779FE}" srcOrd="0" destOrd="0" presId="urn:microsoft.com/office/officeart/2008/layout/VerticalCurvedList"/>
    <dgm:cxn modelId="{4818EC57-143A-C140-B03D-A8A41615056B}" type="presParOf" srcId="{49512957-B3DA-5A4A-A3C4-AC0BDDFD4EA6}" destId="{5FC54BD7-F33F-7246-A62C-44ED349B7BCE}" srcOrd="3" destOrd="0" presId="urn:microsoft.com/office/officeart/2008/layout/VerticalCurvedList"/>
    <dgm:cxn modelId="{B2C6E90D-7B69-D045-9EE9-1AFD67912879}" type="presParOf" srcId="{49512957-B3DA-5A4A-A3C4-AC0BDDFD4EA6}" destId="{FED4806D-ACD0-4E4F-8BC5-0E56C8C95B2C}" srcOrd="4" destOrd="0" presId="urn:microsoft.com/office/officeart/2008/layout/VerticalCurvedList"/>
    <dgm:cxn modelId="{004EB1DF-D2ED-CE43-9D97-62AC734B2039}" type="presParOf" srcId="{FED4806D-ACD0-4E4F-8BC5-0E56C8C95B2C}" destId="{6599C756-0CF9-B74B-BC40-740AFCC11368}" srcOrd="0" destOrd="0" presId="urn:microsoft.com/office/officeart/2008/layout/VerticalCurvedList"/>
    <dgm:cxn modelId="{AA4A443F-0290-CE41-B2F4-A98DDA3EF75B}" type="presParOf" srcId="{49512957-B3DA-5A4A-A3C4-AC0BDDFD4EA6}" destId="{314DB372-03F0-774E-9E7E-E21046139CAA}" srcOrd="5" destOrd="0" presId="urn:microsoft.com/office/officeart/2008/layout/VerticalCurvedList"/>
    <dgm:cxn modelId="{8F5E3155-65AF-2440-BD37-8AE80F60B767}" type="presParOf" srcId="{49512957-B3DA-5A4A-A3C4-AC0BDDFD4EA6}" destId="{5D87032B-9D04-0548-B7E7-DB68EE359725}" srcOrd="6" destOrd="0" presId="urn:microsoft.com/office/officeart/2008/layout/VerticalCurvedList"/>
    <dgm:cxn modelId="{211B85FB-9D65-434D-9042-3D4732130127}" type="presParOf" srcId="{5D87032B-9D04-0548-B7E7-DB68EE359725}" destId="{23698942-018D-3247-9159-A0058A47E1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3E982-2824-6147-976F-A712BBBC2490}">
      <dsp:nvSpPr>
        <dsp:cNvPr id="0" name=""/>
        <dsp:cNvSpPr/>
      </dsp:nvSpPr>
      <dsp:spPr>
        <a:xfrm>
          <a:off x="-4338943" y="-665581"/>
          <a:ext cx="5169428" cy="5169428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CA6EC-928A-4242-904A-E18E2B690749}">
      <dsp:nvSpPr>
        <dsp:cNvPr id="0" name=""/>
        <dsp:cNvSpPr/>
      </dsp:nvSpPr>
      <dsp:spPr>
        <a:xfrm>
          <a:off x="534097" y="383826"/>
          <a:ext cx="11034194" cy="76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32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Background Information</a:t>
          </a:r>
        </a:p>
      </dsp:txBody>
      <dsp:txXfrm>
        <a:off x="534097" y="383826"/>
        <a:ext cx="11034194" cy="767653"/>
      </dsp:txXfrm>
    </dsp:sp>
    <dsp:sp modelId="{4C56F575-98BA-D149-A250-3EC678D779FE}">
      <dsp:nvSpPr>
        <dsp:cNvPr id="0" name=""/>
        <dsp:cNvSpPr/>
      </dsp:nvSpPr>
      <dsp:spPr>
        <a:xfrm>
          <a:off x="54314" y="287869"/>
          <a:ext cx="959566" cy="959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54BD7-F33F-7246-A62C-44ED349B7BCE}">
      <dsp:nvSpPr>
        <dsp:cNvPr id="0" name=""/>
        <dsp:cNvSpPr/>
      </dsp:nvSpPr>
      <dsp:spPr>
        <a:xfrm>
          <a:off x="813139" y="1535306"/>
          <a:ext cx="10755152" cy="76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32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New Contract Characteristics</a:t>
          </a:r>
        </a:p>
      </dsp:txBody>
      <dsp:txXfrm>
        <a:off x="813139" y="1535306"/>
        <a:ext cx="10755152" cy="767653"/>
      </dsp:txXfrm>
    </dsp:sp>
    <dsp:sp modelId="{6599C756-0CF9-B74B-BC40-740AFCC11368}">
      <dsp:nvSpPr>
        <dsp:cNvPr id="0" name=""/>
        <dsp:cNvSpPr/>
      </dsp:nvSpPr>
      <dsp:spPr>
        <a:xfrm>
          <a:off x="333356" y="1439349"/>
          <a:ext cx="959566" cy="959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DB372-03F0-774E-9E7E-E21046139CAA}">
      <dsp:nvSpPr>
        <dsp:cNvPr id="0" name=""/>
        <dsp:cNvSpPr/>
      </dsp:nvSpPr>
      <dsp:spPr>
        <a:xfrm>
          <a:off x="534097" y="2686785"/>
          <a:ext cx="11034194" cy="76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32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Public Tender Process Guidelines  </a:t>
          </a:r>
        </a:p>
      </dsp:txBody>
      <dsp:txXfrm>
        <a:off x="534097" y="2686785"/>
        <a:ext cx="11034194" cy="767653"/>
      </dsp:txXfrm>
    </dsp:sp>
    <dsp:sp modelId="{23698942-018D-3247-9159-A0058A47E188}">
      <dsp:nvSpPr>
        <dsp:cNvPr id="0" name=""/>
        <dsp:cNvSpPr/>
      </dsp:nvSpPr>
      <dsp:spPr>
        <a:xfrm>
          <a:off x="54314" y="2590828"/>
          <a:ext cx="959566" cy="959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  <p:sp>
        <p:nvSpPr>
          <p:cNvPr id="7" name="1 Rectángulo"/>
          <p:cNvSpPr/>
          <p:nvPr userDrawn="1"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s-CO" altLang="es-CO" sz="2000" b="1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CO" altLang="es-CO">
              <a:solidFill>
                <a:srgbClr val="FFFFFF"/>
              </a:solidFill>
            </a:endParaRPr>
          </a:p>
        </p:txBody>
      </p:sp>
      <p:pic>
        <p:nvPicPr>
          <p:cNvPr id="9" name="Imagen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763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8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86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299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FF723-2817-49E5-8175-3CD207A3A38E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F968D-ADB7-46B4-974D-5541BBA18E97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3721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FB80A-1916-4FD2-A386-EE0F3B1840A3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CCAFC-1133-4CDE-9239-1FBA33EB6768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821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5E8E-0D54-43A0-83FE-054DD2B82531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9D168-1105-4260-A795-10DB3FBB02BF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790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01B72-6B8C-4946-B2D8-F4EA2670D28A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DD4B8-405C-4872-8277-EAFC1EFE4954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427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BC8E4-4537-429E-9B54-61D3BBB48A3F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3856B-5174-4207-A854-5F340D0840DA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4334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63C14-9370-4A55-9355-C731ACCF4234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ACAB9-13A4-4BC1-8D8D-1E0B6108D07F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6308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E784-A8B2-4CF0-B453-782F92E36BC9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7C977-2905-4898-92E7-60918E3A3B18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2894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F8B40-59FA-4E24-BA40-05567A8D4A9D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C0118-DBF7-499C-B3AF-EF61F61C2758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82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03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2C2228-DDBE-4DEB-9ABC-150C619A2C84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D9DDA-F744-4BEA-BE64-3D8A7EE2279C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9443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D737E-E142-43F5-8ABB-04BAF2A9498E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8DC2D-FF17-46D3-9A36-1106A46E796C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737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A709-5DA3-4464-8A1B-7DE39426F3F1}" type="datetimeFigureOut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4591-BD58-4320-BB46-67C91AC062BD}" type="slidenum">
              <a:rPr kumimoji="0" lang="es-CO" alt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271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423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68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668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6250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156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62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756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6177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4606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2685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8645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94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28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5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6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857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105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40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97B6-C7B7-4FCA-98F5-723BC61A557B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0D57-0BC6-4B6D-A482-D6A8EC8213D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AFF952E-8A42-4C5D-99A4-36D3925EB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309B7-0DC5-481F-9B72-5859F670D620}" type="datetimeFigureOut">
              <a:rPr kumimoji="0" lang="es-CO" altLang="es-E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6/11/19</a:t>
            </a:fld>
            <a:endParaRPr kumimoji="0" lang="es-CO" altLang="es-E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EB05B86-4E1F-43FA-A802-FEC1140C3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E327ACA-CE1B-452A-83B4-699C609D8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2094A-2AF7-4BDD-98C6-C2DE160F7B43}" type="slidenum">
              <a:rPr kumimoji="0" lang="es-CO" altLang="es-E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charset="-128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CO" altLang="es-E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7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CF77-9319-4624-8046-F1C6DDBB31FD}" type="datetimeFigureOut">
              <a:rPr lang="es-CO" smtClean="0"/>
              <a:t>6/11/19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4309-DFD1-442B-8708-620C7021ABF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837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6308/eval-o-meter-by-sugarcube-19630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https://es.m.wikipedia.org/wiki/Archivo:University_of_Los_Andes_logo.sv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13" Type="http://schemas.openxmlformats.org/officeDocument/2006/relationships/image" Target="../media/image21.png"/><Relationship Id="rId18" Type="http://schemas.openxmlformats.org/officeDocument/2006/relationships/hyperlink" Target="https://en.wikipedia.org/wiki/File:Flag-map_of_Colombia.sv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2.jpg"/><Relationship Id="rId16" Type="http://schemas.openxmlformats.org/officeDocument/2006/relationships/image" Target="../media/image24.svg"/><Relationship Id="rId20" Type="http://schemas.openxmlformats.org/officeDocument/2006/relationships/hyperlink" Target="https://fr.wikipedia.org/wiki/Fichier:IANA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6.png"/><Relationship Id="rId4" Type="http://schemas.openxmlformats.org/officeDocument/2006/relationships/image" Target="../media/image6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Blue_check_PD.sv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A009698-011F-413A-BCF5-C98E6D6F2F1A}"/>
              </a:ext>
            </a:extLst>
          </p:cNvPr>
          <p:cNvSpPr/>
          <p:nvPr/>
        </p:nvSpPr>
        <p:spPr>
          <a:xfrm>
            <a:off x="-12700" y="4795838"/>
            <a:ext cx="12217400" cy="2062162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399DC5F-0089-4666-BF63-202A98587BA8}"/>
              </a:ext>
            </a:extLst>
          </p:cNvPr>
          <p:cNvSpPr/>
          <p:nvPr/>
        </p:nvSpPr>
        <p:spPr>
          <a:xfrm>
            <a:off x="-12700" y="11113"/>
            <a:ext cx="12192000" cy="478472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100" name="7 CuadroTexto"/>
          <p:cNvSpPr txBox="1">
            <a:spLocks noChangeArrowheads="1"/>
          </p:cNvSpPr>
          <p:nvPr/>
        </p:nvSpPr>
        <p:spPr bwMode="auto">
          <a:xfrm>
            <a:off x="1235323" y="2011025"/>
            <a:ext cx="97213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Request for Proposals for the Registry Operation of the Country Code Top Level Domain of Colombia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(ccTLD .CO)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O" altLang="es-CO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O" altLang="es-CO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Montréal, Canada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November 2019</a:t>
            </a:r>
          </a:p>
        </p:txBody>
      </p:sp>
      <p:pic>
        <p:nvPicPr>
          <p:cNvPr id="4101" name="Imag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86388"/>
            <a:ext cx="6781800" cy="949325"/>
          </a:xfrm>
          <a:prstGeom prst="rect">
            <a:avLst/>
          </a:prstGeom>
          <a:solidFill>
            <a:srgbClr val="F42F6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66124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AC876A0-91B7-4340-99D1-3E95CDAEA4C2}"/>
              </a:ext>
            </a:extLst>
          </p:cNvPr>
          <p:cNvSpPr txBox="1"/>
          <p:nvPr/>
        </p:nvSpPr>
        <p:spPr>
          <a:xfrm>
            <a:off x="323555" y="556251"/>
            <a:ext cx="8114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Minimun Financial Requirements (pass or fail)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4ED2CEB-7D46-C849-BFD7-2879F1526DAE}"/>
                  </a:ext>
                </a:extLst>
              </p:cNvPr>
              <p:cNvSpPr txBox="1"/>
              <p:nvPr/>
            </p:nvSpPr>
            <p:spPr>
              <a:xfrm>
                <a:off x="323555" y="1230512"/>
                <a:ext cx="7651211" cy="459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Current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𝐶𝑢𝑟𝑟𝑒𝑛𝑡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𝐴𝑠𝑠𝑒𝑡𝑠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𝐶𝑢𝑟𝑟𝑒𝑛𝑡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𝐿𝑖𝑎𝑏𝑖𝑙𝑖𝑡𝑖𝑒𝑠</m:t>
                        </m:r>
                      </m:den>
                    </m:f>
                  </m:oMath>
                </a14:m>
                <a:r>
                  <a:rPr lang="es-CO" dirty="0"/>
                  <a:t>≥ 1.2</a:t>
                </a:r>
              </a:p>
              <a:p>
                <a:pPr marL="342900" indent="-342900">
                  <a:buAutoNum type="arabicPeriod"/>
                </a:pPr>
                <a:endParaRPr lang="es-CO" dirty="0"/>
              </a:p>
              <a:p>
                <a:pPr marL="342900" indent="-342900">
                  <a:buAutoNum type="arabicPeriod"/>
                </a:pPr>
                <a:endParaRPr lang="es-CO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𝑊𝑜𝑟𝑘𝑖𝑛𝑔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𝐶𝑎𝑝𝑖𝑡𝑎𝑙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𝐶𝑢𝑟𝑟𝑒𝑛𝑡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𝐴𝑠𝑠𝑡𝑠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𝐶𝑢𝑟𝑟𝑒𝑛𝑡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𝐿𝑖𝑎𝑏𝑖𝑙𝑖𝑡𝑖𝑒𝑠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𝐶𝑂𝑃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25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𝑏𝑖𝑙𝑙𝑖𝑜𝑛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𝑈𝑆𝐷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7.3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𝑚𝑖𝑙𝑙𝑖𝑜𝑛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𝑎𝑝𝑟𝑜𝑥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O" dirty="0"/>
              </a:p>
              <a:p>
                <a:pPr marL="342900" indent="-342900">
                  <a:buAutoNum type="arabicPeriod"/>
                </a:pPr>
                <a:endParaRPr lang="es-CO" dirty="0"/>
              </a:p>
              <a:p>
                <a:pPr marL="342900" indent="-342900">
                  <a:buAutoNum type="arabicPeriod"/>
                </a:pPr>
                <a:endParaRPr lang="es-CO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𝐼𝑛𝑡𝑒𝑟𝑒𝑠𝑡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𝐸𝐵𝐼𝑇𝐷𝐴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𝐼𝑛𝑡𝑒𝑟𝑒𝑠𝑡𝑠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𝐸𝐵𝐼𝑇𝐷𝐴</m:t>
                        </m:r>
                      </m:den>
                    </m:f>
                  </m:oMath>
                </a14:m>
                <a:r>
                  <a:rPr lang="es-CO" dirty="0"/>
                  <a:t>≥2</a:t>
                </a:r>
              </a:p>
              <a:p>
                <a:pPr marL="342900" indent="-342900">
                  <a:buAutoNum type="arabicPeriod"/>
                </a:pPr>
                <a:endParaRPr lang="es-CO" dirty="0"/>
              </a:p>
              <a:p>
                <a:pPr marL="342900" indent="-342900">
                  <a:buAutoNum type="arabicPeriod"/>
                </a:pPr>
                <a:endParaRPr lang="es-CO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𝑁𝑒𝑡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𝑊𝑜𝑟𝑡h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𝐴𝑠𝑠𝑡𝑒𝑡𝑠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𝐿𝑖𝑎𝑏𝑖𝑙𝑖𝑡𝑖𝑒𝑠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𝐶𝑂𝑃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27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𝑏𝑖𝑙𝑙𝑖𝑜𝑛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𝑈𝑆𝐷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7.7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𝑚𝑖𝑙𝑙𝑖𝑜𝑛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𝑎𝑝𝑝𝑟𝑜𝑥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O" dirty="0"/>
              </a:p>
              <a:p>
                <a:pPr marL="342900" indent="-342900">
                  <a:buAutoNum type="arabicPeriod"/>
                </a:pPr>
                <a:endParaRPr lang="es-CO" dirty="0"/>
              </a:p>
              <a:p>
                <a:pPr marL="342900" indent="-342900">
                  <a:buAutoNum type="arabicPeriod"/>
                </a:pPr>
                <a:endParaRPr lang="es-CO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𝐷𝑒𝑏𝑡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𝐴𝑠𝑠𝑒𝑡𝑠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𝐿𝑖𝑎𝑏𝑖𝑙𝑖𝑡𝑖𝑒𝑠</m:t>
                        </m:r>
                      </m:den>
                    </m:f>
                  </m:oMath>
                </a14:m>
                <a:r>
                  <a:rPr lang="es-CO" dirty="0"/>
                  <a:t>≤70%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4ED2CEB-7D46-C849-BFD7-2879F1526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5" y="1230512"/>
                <a:ext cx="7651211" cy="4595361"/>
              </a:xfrm>
              <a:prstGeom prst="rect">
                <a:avLst/>
              </a:prstGeom>
              <a:blipFill>
                <a:blip r:embed="rId2"/>
                <a:stretch>
                  <a:fillRect l="-166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CF4159-D0EE-5647-8D43-A81CE1BF27BA}"/>
                  </a:ext>
                </a:extLst>
              </p:cNvPr>
              <p:cNvSpPr/>
              <p:nvPr/>
            </p:nvSpPr>
            <p:spPr>
              <a:xfrm>
                <a:off x="7268901" y="1323112"/>
                <a:ext cx="4710897" cy="43043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 addition to the financial requirements, the respondent must demonstrate these additional ratios to support its organizational capabilities”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𝑅𝑂𝐴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𝑂𝑝𝑒𝑟𝑎𝑡𝑖𝑜𝑛𝑎𝑙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𝑝𝑟𝑜𝑓𝑖𝑡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𝐴𝑠𝑠𝑒𝑡𝑠</m:t>
                          </m:r>
                        </m:den>
                      </m:f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𝑅𝑂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𝑂𝑝𝑒𝑟𝑎𝑡𝑖𝑜𝑛𝑎𝑙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𝑝𝑟𝑜𝑓𝑖𝑡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𝐸𝑞𝑢𝑖𝑡𝑦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CF4159-D0EE-5647-8D43-A81CE1BF2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901" y="1323112"/>
                <a:ext cx="4710897" cy="4304376"/>
              </a:xfrm>
              <a:prstGeom prst="rect">
                <a:avLst/>
              </a:prstGeom>
              <a:blipFill>
                <a:blip r:embed="rId3"/>
                <a:stretch>
                  <a:fillRect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24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B84753-B554-E445-A0BB-005CDDDD5E41}"/>
              </a:ext>
            </a:extLst>
          </p:cNvPr>
          <p:cNvSpPr txBox="1"/>
          <p:nvPr/>
        </p:nvSpPr>
        <p:spPr>
          <a:xfrm>
            <a:off x="520504" y="773723"/>
            <a:ext cx="880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Evaluation Criteria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C6FA912-C705-434E-A7FB-D427282A1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23723"/>
              </p:ext>
            </p:extLst>
          </p:nvPr>
        </p:nvGraphicFramePr>
        <p:xfrm>
          <a:off x="2073607" y="2025524"/>
          <a:ext cx="7250274" cy="3487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3908">
                  <a:extLst>
                    <a:ext uri="{9D8B030D-6E8A-4147-A177-3AD203B41FA5}">
                      <a16:colId xmlns:a16="http://schemas.microsoft.com/office/drawing/2014/main" val="3387276054"/>
                    </a:ext>
                  </a:extLst>
                </a:gridCol>
                <a:gridCol w="1856366">
                  <a:extLst>
                    <a:ext uri="{9D8B030D-6E8A-4147-A177-3AD203B41FA5}">
                      <a16:colId xmlns:a16="http://schemas.microsoft.com/office/drawing/2014/main" val="2822905901"/>
                    </a:ext>
                  </a:extLst>
                </a:gridCol>
              </a:tblGrid>
              <a:tr h="9962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Evaluation Criteria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Maximum Score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184572"/>
                  </a:ext>
                </a:extLst>
              </a:tr>
              <a:tr h="498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TS: Total score of the </a:t>
                      </a:r>
                      <a:r>
                        <a:rPr lang="en-US" sz="2800" noProof="0">
                          <a:effectLst/>
                        </a:rPr>
                        <a:t>respondent</a:t>
                      </a:r>
                      <a:endParaRPr lang="en-US" sz="3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414369"/>
                  </a:ext>
                </a:extLst>
              </a:tr>
              <a:tr h="498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EP: Economic Proposal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748893"/>
                  </a:ext>
                </a:extLst>
              </a:tr>
              <a:tr h="498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TP: Technical Proposal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426913"/>
                  </a:ext>
                </a:extLst>
              </a:tr>
              <a:tr h="498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NIS: National Industry Score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924784"/>
                  </a:ext>
                </a:extLst>
              </a:tr>
              <a:tr h="498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HW: Handicap Workers score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7284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A9190953-3AF8-1447-881C-277659679221}"/>
                  </a:ext>
                </a:extLst>
              </p:cNvPr>
              <p:cNvSpPr/>
              <p:nvPr/>
            </p:nvSpPr>
            <p:spPr>
              <a:xfrm>
                <a:off x="1809657" y="1358498"/>
                <a:ext cx="80688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 b="0" i="0" smtClean="0">
                          <a:latin typeface="Cambria Math" panose="02040503050406030204" pitchFamily="18" charset="0"/>
                        </a:rPr>
                        <m:t>Evaluation</m:t>
                      </m:r>
                      <m:r>
                        <a:rPr lang="es-E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latin typeface="Cambria Math" panose="02040503050406030204" pitchFamily="18" charset="0"/>
                        </a:rPr>
                        <m:t>Formula</m:t>
                      </m:r>
                      <m:r>
                        <a:rPr lang="es-ES" sz="2800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s-CO" sz="2800" b="1" i="1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s-CO" sz="2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2800" b="1" i="0">
                          <a:latin typeface="Cambria Math" panose="02040503050406030204" pitchFamily="18" charset="0"/>
                        </a:rPr>
                        <m:t>𝐄𝐏</m:t>
                      </m:r>
                      <m:r>
                        <a:rPr lang="es-CO" sz="2800" b="1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s-CO" sz="2800" b="1" i="0">
                          <a:latin typeface="Cambria Math" panose="02040503050406030204" pitchFamily="18" charset="0"/>
                        </a:rPr>
                        <m:t>𝐓𝐏</m:t>
                      </m:r>
                      <m:r>
                        <a:rPr lang="es-CO" sz="2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sz="2800" b="1" i="0">
                          <a:latin typeface="Cambria Math" panose="02040503050406030204" pitchFamily="18" charset="0"/>
                        </a:rPr>
                        <m:t>𝐍𝐈𝐒</m:t>
                      </m:r>
                      <m:r>
                        <a:rPr lang="es-CO" sz="2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𝐇𝐖</m:t>
                      </m:r>
                    </m:oMath>
                  </m:oMathPara>
                </a14:m>
                <a:endParaRPr lang="es-CO" sz="2800" b="1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A9190953-3AF8-1447-881C-27765967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57" y="1358498"/>
                <a:ext cx="8068860" cy="523220"/>
              </a:xfrm>
              <a:prstGeom prst="rect">
                <a:avLst/>
              </a:prstGeom>
              <a:blipFill>
                <a:blip r:embed="rId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73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A36E08-AFF0-2349-AF79-4540640139E3}"/>
              </a:ext>
            </a:extLst>
          </p:cNvPr>
          <p:cNvSpPr txBox="1"/>
          <p:nvPr/>
        </p:nvSpPr>
        <p:spPr>
          <a:xfrm>
            <a:off x="519582" y="1471343"/>
            <a:ext cx="2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Technical Proposal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81B15B-8244-E54C-85C7-A041779F1B8E}"/>
              </a:ext>
            </a:extLst>
          </p:cNvPr>
          <p:cNvSpPr txBox="1"/>
          <p:nvPr/>
        </p:nvSpPr>
        <p:spPr>
          <a:xfrm>
            <a:off x="519581" y="1986637"/>
            <a:ext cx="285320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/>
              <a:t>Each respondent will submit a service-level proposal for the KPIs of:</a:t>
            </a:r>
          </a:p>
          <a:p>
            <a:r>
              <a:rPr lang="es-CO" sz="1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500" dirty="0"/>
              <a:t>DNS Service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500" dirty="0"/>
              <a:t>RDDS/WHOIS Service 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500" dirty="0"/>
              <a:t>EPP Service</a:t>
            </a:r>
          </a:p>
          <a:p>
            <a:endParaRPr lang="es-CO" sz="1500" dirty="0"/>
          </a:p>
          <a:p>
            <a:r>
              <a:rPr lang="es-CO" sz="1500" dirty="0"/>
              <a:t>There are 3 alternatives for each KPI (9 in total) </a:t>
            </a:r>
          </a:p>
          <a:p>
            <a:endParaRPr lang="es-CO" sz="1500" dirty="0"/>
          </a:p>
          <a:p>
            <a:r>
              <a:rPr lang="es-CO" sz="1500" dirty="0"/>
              <a:t>Each service-level proposal will receive a score, according to the tender process terms of reference.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3E10BA-8C4D-DA42-80E3-8DFE706E4804}"/>
              </a:ext>
            </a:extLst>
          </p:cNvPr>
          <p:cNvSpPr txBox="1"/>
          <p:nvPr/>
        </p:nvSpPr>
        <p:spPr>
          <a:xfrm>
            <a:off x="9160229" y="1547008"/>
            <a:ext cx="427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Economic Proposal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866A9A-70D8-F44F-9508-CF00DC80E0D9}"/>
              </a:ext>
            </a:extLst>
          </p:cNvPr>
          <p:cNvSpPr txBox="1"/>
          <p:nvPr/>
        </p:nvSpPr>
        <p:spPr>
          <a:xfrm>
            <a:off x="8879370" y="1977982"/>
            <a:ext cx="3104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Each respondent must offer a retribution for the operation services, as a  percentage (%) of the gross income of the project. </a:t>
            </a:r>
          </a:p>
          <a:p>
            <a:endParaRPr lang="es-CO" dirty="0"/>
          </a:p>
          <a:p>
            <a:pPr algn="ctr"/>
            <a:r>
              <a:rPr lang="es-CO" b="1" dirty="0"/>
              <a:t>Top limit of 74%</a:t>
            </a:r>
          </a:p>
          <a:p>
            <a:endParaRPr lang="es-CO" dirty="0"/>
          </a:p>
          <a:p>
            <a:r>
              <a:rPr lang="es-CO" dirty="0"/>
              <a:t>The econmic proposal with the lowest percentage will get the higest score. The others will score proportionally.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9CA27C-6586-4B44-BAE3-4E49BB64BB8E}"/>
              </a:ext>
            </a:extLst>
          </p:cNvPr>
          <p:cNvSpPr txBox="1"/>
          <p:nvPr/>
        </p:nvSpPr>
        <p:spPr>
          <a:xfrm>
            <a:off x="3552439" y="3607549"/>
            <a:ext cx="5196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The respondent must demostrate it has: </a:t>
            </a:r>
          </a:p>
          <a:p>
            <a:pPr marL="342900" indent="-342900">
              <a:buAutoNum type="alphaUcPeriod"/>
            </a:pPr>
            <a:r>
              <a:rPr lang="es-CO" dirty="0"/>
              <a:t>An infrastructure of exchange nodes in at least twenty (20) locations in not less than five (5) continents. </a:t>
            </a:r>
          </a:p>
          <a:p>
            <a:pPr marL="342900" indent="-342900">
              <a:buAutoNum type="alphaUcPeriod"/>
            </a:pPr>
            <a:r>
              <a:rPr lang="es-CO" dirty="0"/>
              <a:t>Have security systems for DNS services that include at least one thousand (1.000) registered zones in DNSSEC.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BEC6AC-5D54-EE42-AB0F-568D1541FE91}"/>
              </a:ext>
            </a:extLst>
          </p:cNvPr>
          <p:cNvSpPr/>
          <p:nvPr/>
        </p:nvSpPr>
        <p:spPr>
          <a:xfrm>
            <a:off x="534572" y="606494"/>
            <a:ext cx="8213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/>
              <a:t>2019 Public Tender Process: Evaluation Criteria </a:t>
            </a:r>
          </a:p>
        </p:txBody>
      </p:sp>
      <p:pic>
        <p:nvPicPr>
          <p:cNvPr id="9" name="Imagen 8" descr="Imagen que contiene objeto, reloj, negro, tiempo&#10;&#10;Descripción generada automáticamente">
            <a:extLst>
              <a:ext uri="{FF2B5EF4-FFF2-40B4-BE49-F238E27FC236}">
                <a16:creationId xmlns:a16="http://schemas.microsoft.com/office/drawing/2014/main" id="{AA357778-B89B-8C48-8A4B-1AC837B5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5000" y="1501604"/>
            <a:ext cx="3381999" cy="1731368"/>
          </a:xfrm>
          <a:prstGeom prst="rect">
            <a:avLst/>
          </a:prstGeom>
        </p:spPr>
      </p:pic>
      <p:sp>
        <p:nvSpPr>
          <p:cNvPr id="10" name="Marco 9">
            <a:extLst>
              <a:ext uri="{FF2B5EF4-FFF2-40B4-BE49-F238E27FC236}">
                <a16:creationId xmlns:a16="http://schemas.microsoft.com/office/drawing/2014/main" id="{93763A2B-2DCA-3444-98F7-84B607169D8E}"/>
              </a:ext>
            </a:extLst>
          </p:cNvPr>
          <p:cNvSpPr/>
          <p:nvPr/>
        </p:nvSpPr>
        <p:spPr>
          <a:xfrm>
            <a:off x="8748487" y="1501604"/>
            <a:ext cx="3294919" cy="4171200"/>
          </a:xfrm>
          <a:prstGeom prst="frame">
            <a:avLst>
              <a:gd name="adj1" fmla="val 3458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7E5936E-7952-A643-B724-2EBFF79512E3}"/>
              </a:ext>
            </a:extLst>
          </p:cNvPr>
          <p:cNvCxnSpPr>
            <a:cxnSpLocks/>
          </p:cNvCxnSpPr>
          <p:nvPr/>
        </p:nvCxnSpPr>
        <p:spPr>
          <a:xfrm>
            <a:off x="8748487" y="1948293"/>
            <a:ext cx="324293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o 19">
            <a:extLst>
              <a:ext uri="{FF2B5EF4-FFF2-40B4-BE49-F238E27FC236}">
                <a16:creationId xmlns:a16="http://schemas.microsoft.com/office/drawing/2014/main" id="{511EC4AB-5671-544F-907F-6B1166A87116}"/>
              </a:ext>
            </a:extLst>
          </p:cNvPr>
          <p:cNvSpPr/>
          <p:nvPr/>
        </p:nvSpPr>
        <p:spPr>
          <a:xfrm>
            <a:off x="382169" y="1445476"/>
            <a:ext cx="3077291" cy="4233757"/>
          </a:xfrm>
          <a:prstGeom prst="frame">
            <a:avLst>
              <a:gd name="adj1" fmla="val 3458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CF1E88B-0F3F-A544-84B9-BFCFCD4F0C5E}"/>
              </a:ext>
            </a:extLst>
          </p:cNvPr>
          <p:cNvCxnSpPr>
            <a:cxnSpLocks/>
          </p:cNvCxnSpPr>
          <p:nvPr/>
        </p:nvCxnSpPr>
        <p:spPr>
          <a:xfrm>
            <a:off x="382168" y="1876881"/>
            <a:ext cx="307729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02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E33BD2-E8E4-1F41-B8EF-5208FB4B5C0E}"/>
              </a:ext>
            </a:extLst>
          </p:cNvPr>
          <p:cNvSpPr/>
          <p:nvPr/>
        </p:nvSpPr>
        <p:spPr>
          <a:xfrm>
            <a:off x="107935" y="1559848"/>
            <a:ext cx="3766641" cy="411174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find the drafts of the documents and all relevant information: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Go to https://</a:t>
            </a:r>
            <a:r>
              <a:rPr lang="en-US" dirty="0" err="1"/>
              <a:t>micrositios.mintic.gov.co</a:t>
            </a:r>
            <a:r>
              <a:rPr lang="en-US" dirty="0"/>
              <a:t>/</a:t>
            </a:r>
            <a:r>
              <a:rPr lang="en-US" dirty="0" err="1"/>
              <a:t>dominio.co</a:t>
            </a:r>
            <a:r>
              <a:rPr lang="en-US" dirty="0"/>
              <a:t>/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For the draft documents, go to SECOP II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3. Look for process number: MTIC-LP-01-2019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BEC6AC-5D54-EE42-AB0F-568D1541FE91}"/>
              </a:ext>
            </a:extLst>
          </p:cNvPr>
          <p:cNvSpPr/>
          <p:nvPr/>
        </p:nvSpPr>
        <p:spPr>
          <a:xfrm>
            <a:off x="534572" y="606494"/>
            <a:ext cx="587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/>
              <a:t>Some practicalities of the process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CFAFF563-D419-AB4C-971B-2B7735856CC4}"/>
              </a:ext>
            </a:extLst>
          </p:cNvPr>
          <p:cNvSpPr txBox="1"/>
          <p:nvPr/>
        </p:nvSpPr>
        <p:spPr>
          <a:xfrm>
            <a:off x="3874576" y="1209453"/>
            <a:ext cx="8209489" cy="454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contract is subject to the Colombian law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documents are in Spanish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Public documents will require translation and apostille or legalization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 documents only require translation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draft of the contract documents is available for comments until 21/11/2019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tender process is going to take place via the Colombian Public Procurement  Electronic  System –SECOP II-. All respondents must submit there offers through SECOP II.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However, the economic proposal must be submitted in a physical, sealed envelope. 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industry score and handicap workers score are Colombian mandatory public tender process evaluation criteria. </a:t>
            </a:r>
          </a:p>
        </p:txBody>
      </p:sp>
    </p:spTree>
    <p:extLst>
      <p:ext uri="{BB962C8B-B14F-4D97-AF65-F5344CB8AC3E}">
        <p14:creationId xmlns:p14="http://schemas.microsoft.com/office/powerpoint/2010/main" val="306309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69310AF-26F5-450C-B823-6648EA2D024F}"/>
              </a:ext>
            </a:extLst>
          </p:cNvPr>
          <p:cNvSpPr/>
          <p:nvPr/>
        </p:nvSpPr>
        <p:spPr>
          <a:xfrm>
            <a:off x="-12700" y="4795838"/>
            <a:ext cx="12217400" cy="2062162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93822C97-7AF4-4A95-A714-CD956AA8E64F}"/>
              </a:ext>
            </a:extLst>
          </p:cNvPr>
          <p:cNvSpPr/>
          <p:nvPr/>
        </p:nvSpPr>
        <p:spPr>
          <a:xfrm>
            <a:off x="0" y="1588"/>
            <a:ext cx="12192000" cy="478472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6388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86388"/>
            <a:ext cx="6781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n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upo 1"/>
          <p:cNvGrpSpPr>
            <a:grpSpLocks/>
          </p:cNvGrpSpPr>
          <p:nvPr/>
        </p:nvGrpSpPr>
        <p:grpSpPr bwMode="auto">
          <a:xfrm>
            <a:off x="3773488" y="1844674"/>
            <a:ext cx="4645025" cy="1015663"/>
            <a:chOff x="3827463" y="1548904"/>
            <a:chExt cx="4644801" cy="1016915"/>
          </a:xfrm>
        </p:grpSpPr>
        <p:sp>
          <p:nvSpPr>
            <p:cNvPr id="16391" name="7 CuadroTexto"/>
            <p:cNvSpPr txBox="1">
              <a:spLocks noChangeArrowheads="1"/>
            </p:cNvSpPr>
            <p:nvPr/>
          </p:nvSpPr>
          <p:spPr bwMode="auto">
            <a:xfrm>
              <a:off x="3827463" y="1548904"/>
              <a:ext cx="1896582" cy="10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E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16392" name="1 CuadroTexto"/>
            <p:cNvSpPr txBox="1">
              <a:spLocks noChangeArrowheads="1"/>
            </p:cNvSpPr>
            <p:nvPr/>
          </p:nvSpPr>
          <p:spPr bwMode="auto">
            <a:xfrm>
              <a:off x="5699907" y="1548904"/>
              <a:ext cx="277235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Ministerio de Tecnologías de la Información y las Comunicaciones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Tel:+57(1) 344 34 60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Edif. Murillo Toro Cra. 8a entre calles 12 y 13, Bogotá, Colombia - Código Postal 111711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www.mintic.gov.co</a:t>
              </a:r>
            </a:p>
          </p:txBody>
        </p:sp>
        <p:cxnSp>
          <p:nvCxnSpPr>
            <p:cNvPr id="10" name="3 Conector recto">
              <a:extLst>
                <a:ext uri="{FF2B5EF4-FFF2-40B4-BE49-F238E27FC236}">
                  <a16:creationId xmlns:a16="http://schemas.microsoft.com/office/drawing/2014/main" id="{2C392583-E9C5-4A1F-989F-9811BEF38315}"/>
                </a:ext>
              </a:extLst>
            </p:cNvPr>
            <p:cNvCxnSpPr/>
            <p:nvPr/>
          </p:nvCxnSpPr>
          <p:spPr bwMode="auto">
            <a:xfrm>
              <a:off x="5664111" y="1552083"/>
              <a:ext cx="0" cy="100930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99504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A009698-011F-413A-BCF5-C98E6D6F2F1A}"/>
              </a:ext>
            </a:extLst>
          </p:cNvPr>
          <p:cNvSpPr/>
          <p:nvPr/>
        </p:nvSpPr>
        <p:spPr>
          <a:xfrm>
            <a:off x="-12700" y="4795838"/>
            <a:ext cx="12217400" cy="2062162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399DC5F-0089-4666-BF63-202A98587BA8}"/>
              </a:ext>
            </a:extLst>
          </p:cNvPr>
          <p:cNvSpPr/>
          <p:nvPr/>
        </p:nvSpPr>
        <p:spPr>
          <a:xfrm>
            <a:off x="-12700" y="79375"/>
            <a:ext cx="12192000" cy="478472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100" name="7 CuadroTexto"/>
          <p:cNvSpPr txBox="1">
            <a:spLocks noChangeArrowheads="1"/>
          </p:cNvSpPr>
          <p:nvPr/>
        </p:nvSpPr>
        <p:spPr bwMode="auto">
          <a:xfrm>
            <a:off x="1222623" y="291454"/>
            <a:ext cx="97213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Agenda</a:t>
            </a:r>
            <a:endParaRPr lang="es-CO" altLang="es-CO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101" name="Imag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86388"/>
            <a:ext cx="6781800" cy="949325"/>
          </a:xfrm>
          <a:prstGeom prst="rect">
            <a:avLst/>
          </a:prstGeom>
          <a:solidFill>
            <a:srgbClr val="F42F63"/>
          </a:solidFill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AD330BF-AF6F-BE43-BF26-0FF235652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122071"/>
              </p:ext>
            </p:extLst>
          </p:nvPr>
        </p:nvGraphicFramePr>
        <p:xfrm>
          <a:off x="225083" y="719667"/>
          <a:ext cx="11619914" cy="383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543841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3CAAAF4-CE02-3344-BB38-24F312301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160874" y="681352"/>
            <a:ext cx="1398454" cy="16599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64CCA0-D78A-C948-8045-368E4DEA0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74" y="2467949"/>
            <a:ext cx="1507002" cy="1507002"/>
          </a:xfrm>
          <a:prstGeom prst="rect">
            <a:avLst/>
          </a:prstGeom>
        </p:spPr>
      </p:pic>
      <p:pic>
        <p:nvPicPr>
          <p:cNvPr id="9" name="Gráfico 8" descr="Electricista">
            <a:extLst>
              <a:ext uri="{FF2B5EF4-FFF2-40B4-BE49-F238E27FC236}">
                <a16:creationId xmlns:a16="http://schemas.microsoft.com/office/drawing/2014/main" id="{3D058FEA-F62D-8546-BBEA-A57531882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7805" y="4101560"/>
            <a:ext cx="1377518" cy="1377518"/>
          </a:xfrm>
          <a:prstGeom prst="rect">
            <a:avLst/>
          </a:prstGeom>
        </p:spPr>
      </p:pic>
      <p:pic>
        <p:nvPicPr>
          <p:cNvPr id="11" name="Gráfico 10" descr="Signo de interrogación">
            <a:extLst>
              <a:ext uri="{FF2B5EF4-FFF2-40B4-BE49-F238E27FC236}">
                <a16:creationId xmlns:a16="http://schemas.microsoft.com/office/drawing/2014/main" id="{923638DE-07E6-7443-835E-53A9318F80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02128" y="4333119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C52B3-CBD9-D84C-8E33-34B32BBBA370}"/>
              </a:ext>
            </a:extLst>
          </p:cNvPr>
          <p:cNvSpPr txBox="1"/>
          <p:nvPr/>
        </p:nvSpPr>
        <p:spPr>
          <a:xfrm>
            <a:off x="8932049" y="1125844"/>
            <a:ext cx="29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Colombian NIC.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722AF0-4587-AD46-999D-245918628D06}"/>
              </a:ext>
            </a:extLst>
          </p:cNvPr>
          <p:cNvSpPr txBox="1"/>
          <p:nvPr/>
        </p:nvSpPr>
        <p:spPr>
          <a:xfrm>
            <a:off x="8932049" y="2965622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Concession Contract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528595-FDE6-FE48-A1E5-155832D12225}"/>
              </a:ext>
            </a:extLst>
          </p:cNvPr>
          <p:cNvSpPr txBox="1"/>
          <p:nvPr/>
        </p:nvSpPr>
        <p:spPr>
          <a:xfrm>
            <a:off x="8932050" y="4620734"/>
            <a:ext cx="295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New administration model - Operation Contract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D2E7029-FCC5-1649-BB86-D8DC8BFE51AF}"/>
              </a:ext>
            </a:extLst>
          </p:cNvPr>
          <p:cNvSpPr txBox="1"/>
          <p:nvPr/>
        </p:nvSpPr>
        <p:spPr>
          <a:xfrm>
            <a:off x="3165231" y="11420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1991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0DDB57-E43A-C442-A36D-7B31BFEA2C4C}"/>
              </a:ext>
            </a:extLst>
          </p:cNvPr>
          <p:cNvSpPr txBox="1"/>
          <p:nvPr/>
        </p:nvSpPr>
        <p:spPr>
          <a:xfrm>
            <a:off x="3165231" y="2311392"/>
            <a:ext cx="11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C3DA213-B0C3-0341-9A35-4B72D907AF1C}"/>
              </a:ext>
            </a:extLst>
          </p:cNvPr>
          <p:cNvSpPr txBox="1"/>
          <p:nvPr/>
        </p:nvSpPr>
        <p:spPr>
          <a:xfrm>
            <a:off x="3191961" y="4565737"/>
            <a:ext cx="125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2020</a:t>
            </a:r>
          </a:p>
        </p:txBody>
      </p:sp>
      <p:sp>
        <p:nvSpPr>
          <p:cNvPr id="19" name="Flecha abajo 18">
            <a:extLst>
              <a:ext uri="{FF2B5EF4-FFF2-40B4-BE49-F238E27FC236}">
                <a16:creationId xmlns:a16="http://schemas.microsoft.com/office/drawing/2014/main" id="{66FBD548-43B8-EB4A-93A3-B06D70ECFAAE}"/>
              </a:ext>
            </a:extLst>
          </p:cNvPr>
          <p:cNvSpPr/>
          <p:nvPr/>
        </p:nvSpPr>
        <p:spPr>
          <a:xfrm>
            <a:off x="2821847" y="597002"/>
            <a:ext cx="1392701" cy="5106572"/>
          </a:xfrm>
          <a:prstGeom prst="down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896709A-72A1-4E43-9E91-1D604E3FCD08}"/>
              </a:ext>
            </a:extLst>
          </p:cNvPr>
          <p:cNvCxnSpPr/>
          <p:nvPr/>
        </p:nvCxnSpPr>
        <p:spPr>
          <a:xfrm>
            <a:off x="2658794" y="2680724"/>
            <a:ext cx="2110154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5288E69-CDE3-FC40-BE84-4A48722E058B}"/>
              </a:ext>
            </a:extLst>
          </p:cNvPr>
          <p:cNvSpPr txBox="1"/>
          <p:nvPr/>
        </p:nvSpPr>
        <p:spPr>
          <a:xfrm>
            <a:off x="3191961" y="2831482"/>
            <a:ext cx="11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2010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9CBC172-641F-AC4C-A5A7-5908377776A3}"/>
              </a:ext>
            </a:extLst>
          </p:cNvPr>
          <p:cNvCxnSpPr/>
          <p:nvPr/>
        </p:nvCxnSpPr>
        <p:spPr>
          <a:xfrm>
            <a:off x="2640976" y="4099216"/>
            <a:ext cx="2110154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2CAEF1-425B-0146-A45A-5D1A45D96274}"/>
              </a:ext>
            </a:extLst>
          </p:cNvPr>
          <p:cNvSpPr txBox="1"/>
          <p:nvPr/>
        </p:nvSpPr>
        <p:spPr>
          <a:xfrm>
            <a:off x="3868953" y="2309606"/>
            <a:ext cx="280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Public Tender Process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C30E914-3A11-F34F-A7A6-9C959D540F87}"/>
              </a:ext>
            </a:extLst>
          </p:cNvPr>
          <p:cNvSpPr txBox="1"/>
          <p:nvPr/>
        </p:nvSpPr>
        <p:spPr>
          <a:xfrm>
            <a:off x="3868953" y="3695771"/>
            <a:ext cx="280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Public Tender Process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74335B8-4D62-A242-95CF-85429514D401}"/>
              </a:ext>
            </a:extLst>
          </p:cNvPr>
          <p:cNvSpPr txBox="1"/>
          <p:nvPr/>
        </p:nvSpPr>
        <p:spPr>
          <a:xfrm>
            <a:off x="3241197" y="3699875"/>
            <a:ext cx="11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5F920C9-5135-3248-BC9D-BF9D17DD5445}"/>
              </a:ext>
            </a:extLst>
          </p:cNvPr>
          <p:cNvSpPr txBox="1"/>
          <p:nvPr/>
        </p:nvSpPr>
        <p:spPr>
          <a:xfrm>
            <a:off x="3868953" y="2804563"/>
            <a:ext cx="28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.CO Internet S.A.S. Selected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06ED85A-3650-C242-AE96-EA69E388DAC3}"/>
              </a:ext>
            </a:extLst>
          </p:cNvPr>
          <p:cNvSpPr txBox="1"/>
          <p:nvPr/>
        </p:nvSpPr>
        <p:spPr>
          <a:xfrm>
            <a:off x="3908842" y="4577994"/>
            <a:ext cx="24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New operator Selection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A0968F-7C6B-9146-97F1-33BAD59A3CA5}"/>
              </a:ext>
            </a:extLst>
          </p:cNvPr>
          <p:cNvSpPr txBox="1"/>
          <p:nvPr/>
        </p:nvSpPr>
        <p:spPr>
          <a:xfrm>
            <a:off x="3889190" y="1024787"/>
            <a:ext cx="292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University of los Andes is designated by IANA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5933865-731D-1544-9F65-DE1885F25C39}"/>
              </a:ext>
            </a:extLst>
          </p:cNvPr>
          <p:cNvSpPr txBox="1"/>
          <p:nvPr/>
        </p:nvSpPr>
        <p:spPr>
          <a:xfrm>
            <a:off x="154745" y="681352"/>
            <a:ext cx="2486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Background Information: </a:t>
            </a:r>
          </a:p>
          <a:p>
            <a:endParaRPr lang="es-CO" sz="2800" dirty="0"/>
          </a:p>
          <a:p>
            <a:r>
              <a:rPr lang="es-CO" sz="2800" dirty="0"/>
              <a:t>History of the ccTLD .CO</a:t>
            </a:r>
          </a:p>
          <a:p>
            <a:r>
              <a:rPr lang="es-CO" sz="28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099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F9EA9DE-5FD9-644D-8CE7-EE2461ED61CB}"/>
              </a:ext>
            </a:extLst>
          </p:cNvPr>
          <p:cNvSpPr txBox="1"/>
          <p:nvPr/>
        </p:nvSpPr>
        <p:spPr>
          <a:xfrm>
            <a:off x="520505" y="126538"/>
            <a:ext cx="12051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 information: Domain </a:t>
            </a:r>
            <a:r>
              <a:rPr lang="en-US" sz="2400" dirty="0">
                <a:latin typeface="+mj-lt"/>
                <a:ea typeface="+mj-ea"/>
                <a:cs typeface="+mj-cs"/>
              </a:rPr>
              <a:t>r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egistrations in .CO zone: </a:t>
            </a:r>
            <a:r>
              <a:rPr lang="es-CO" sz="2400" dirty="0"/>
              <a:t>2,246,670</a:t>
            </a:r>
            <a:r>
              <a:rPr lang="en-US" sz="2400" dirty="0">
                <a:latin typeface="+mj-lt"/>
                <a:ea typeface="+mj-ea"/>
                <a:cs typeface="+mj-cs"/>
              </a:rPr>
              <a:t> as of October 2019</a:t>
            </a:r>
            <a:r>
              <a:rPr lang="en-US" sz="2800" dirty="0">
                <a:latin typeface="+mj-lt"/>
                <a:ea typeface="+mj-ea"/>
                <a:cs typeface="+mj-cs"/>
              </a:rPr>
              <a:t>.</a:t>
            </a:r>
            <a:endParaRPr lang="es-CO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5F96B1-5D03-6D4F-8A3C-752383C17EEA}"/>
              </a:ext>
            </a:extLst>
          </p:cNvPr>
          <p:cNvSpPr txBox="1"/>
          <p:nvPr/>
        </p:nvSpPr>
        <p:spPr>
          <a:xfrm>
            <a:off x="1927273" y="5558672"/>
            <a:ext cx="717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Data source: (https://domainnamestat.com/statistics/tld/co-TLD_ID-1287)</a:t>
            </a:r>
          </a:p>
        </p:txBody>
      </p:sp>
      <p:pic>
        <p:nvPicPr>
          <p:cNvPr id="7" name="Imagen 6" descr="Imagen que contiene texto, mapa, negro, blanco&#10;&#10;Descripción generada automáticamente">
            <a:extLst>
              <a:ext uri="{FF2B5EF4-FFF2-40B4-BE49-F238E27FC236}">
                <a16:creationId xmlns:a16="http://schemas.microsoft.com/office/drawing/2014/main" id="{2E664E10-09DA-FA4A-B503-6303182F7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7094"/>
            <a:ext cx="9961001" cy="45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8EEEC0-385C-6D47-B0D0-0AA36EF0488F}"/>
              </a:ext>
            </a:extLst>
          </p:cNvPr>
          <p:cNvSpPr txBox="1"/>
          <p:nvPr/>
        </p:nvSpPr>
        <p:spPr>
          <a:xfrm>
            <a:off x="375626" y="527082"/>
            <a:ext cx="987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Background information: 2019  public tender process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61D41B-1CFD-3040-B31F-D22B90EC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5" y="2697113"/>
            <a:ext cx="2419643" cy="12883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BD3063-F441-8142-B98B-42E3898AE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37" y="4097329"/>
            <a:ext cx="1494498" cy="149449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3562276-3A5F-A348-AFB2-DE52863A6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26" y="1365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6DF305-495E-F34D-8C8E-6CB34FB7FFDF}"/>
              </a:ext>
            </a:extLst>
          </p:cNvPr>
          <p:cNvSpPr/>
          <p:nvPr/>
        </p:nvSpPr>
        <p:spPr>
          <a:xfrm>
            <a:off x="3984523" y="1190622"/>
            <a:ext cx="65828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/>
              <a:t>Ministry objectives:</a:t>
            </a:r>
          </a:p>
          <a:p>
            <a:endParaRPr lang="es-CO" sz="2000" dirty="0"/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Operation of the Colombian Country Code Top Level Domain under the best international practices. Stability and security are priorities.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Offer world-class service to the national and international users of the top level domain, as well as to the global internet community.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Align the incentives of the Ministry and the operator, to enhance the operation and growth of the ccTLD .CO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Have an active role in the managment of the top level domain.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Update the technical, financial and legal conditions of the operation contract. </a:t>
            </a:r>
          </a:p>
        </p:txBody>
      </p:sp>
      <p:pic>
        <p:nvPicPr>
          <p:cNvPr id="10" name="Imagen 9" descr="Imagen que contiene alimentos, dibujo, cuarto&#10;&#10;Descripción generada automáticamente">
            <a:extLst>
              <a:ext uri="{FF2B5EF4-FFF2-40B4-BE49-F238E27FC236}">
                <a16:creationId xmlns:a16="http://schemas.microsoft.com/office/drawing/2014/main" id="{6E8C4E84-C701-DC47-960A-90A11855A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27" y="1290004"/>
            <a:ext cx="1288381" cy="12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7ADDB98-7826-9642-AC85-D8670215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89" y="625570"/>
            <a:ext cx="6151276" cy="702676"/>
          </a:xfrm>
        </p:spPr>
        <p:txBody>
          <a:bodyPr>
            <a:normAutofit/>
          </a:bodyPr>
          <a:lstStyle/>
          <a:p>
            <a:r>
              <a:rPr lang="es-CO" sz="3600" b="1" dirty="0"/>
              <a:t>2020 .co Operation Scheme</a:t>
            </a:r>
          </a:p>
        </p:txBody>
      </p:sp>
      <p:pic>
        <p:nvPicPr>
          <p:cNvPr id="5" name="Imagen 4" descr="Imagen que contiene alimentos, dibujo, cuarto&#10;&#10;Descripción generada automáticamente">
            <a:extLst>
              <a:ext uri="{FF2B5EF4-FFF2-40B4-BE49-F238E27FC236}">
                <a16:creationId xmlns:a16="http://schemas.microsoft.com/office/drawing/2014/main" id="{0778D754-5F90-D74E-8784-3FB6B04B7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14" y="1368168"/>
            <a:ext cx="1611533" cy="1611533"/>
          </a:xfrm>
          <a:prstGeom prst="rect">
            <a:avLst/>
          </a:prstGeom>
        </p:spPr>
      </p:pic>
      <p:pic>
        <p:nvPicPr>
          <p:cNvPr id="6" name="Gráfico 5" descr="Electricista">
            <a:extLst>
              <a:ext uri="{FF2B5EF4-FFF2-40B4-BE49-F238E27FC236}">
                <a16:creationId xmlns:a16="http://schemas.microsoft.com/office/drawing/2014/main" id="{07C95D24-716F-D54B-9FC5-7859538A5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5554" y="4409701"/>
            <a:ext cx="1377518" cy="1377518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6423A71-97C2-654B-A4AD-B6594C2CCC2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518689" y="5073178"/>
            <a:ext cx="1813227" cy="16834"/>
          </a:xfrm>
          <a:prstGeom prst="straightConnector1">
            <a:avLst/>
          </a:prstGeom>
          <a:ln w="666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áfico 16" descr="Grupo de hombres">
            <a:extLst>
              <a:ext uri="{FF2B5EF4-FFF2-40B4-BE49-F238E27FC236}">
                <a16:creationId xmlns:a16="http://schemas.microsoft.com/office/drawing/2014/main" id="{C33AA886-C047-8643-ADB6-3F0B96519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2438" y="3229068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hombres">
            <a:extLst>
              <a:ext uri="{FF2B5EF4-FFF2-40B4-BE49-F238E27FC236}">
                <a16:creationId xmlns:a16="http://schemas.microsoft.com/office/drawing/2014/main" id="{E0DA8AB2-A27A-0B41-88FF-767B0A266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6945" y="3229068"/>
            <a:ext cx="914400" cy="914400"/>
          </a:xfrm>
          <a:prstGeom prst="rect">
            <a:avLst/>
          </a:prstGeom>
        </p:spPr>
      </p:pic>
      <p:pic>
        <p:nvPicPr>
          <p:cNvPr id="20" name="Gráfico 19" descr="Grupo de hombres">
            <a:extLst>
              <a:ext uri="{FF2B5EF4-FFF2-40B4-BE49-F238E27FC236}">
                <a16:creationId xmlns:a16="http://schemas.microsoft.com/office/drawing/2014/main" id="{BDDA45BA-08BD-F34A-95E6-559FE2961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1452" y="3229068"/>
            <a:ext cx="914400" cy="914400"/>
          </a:xfrm>
          <a:prstGeom prst="rect">
            <a:avLst/>
          </a:prstGeom>
        </p:spPr>
      </p:pic>
      <p:pic>
        <p:nvPicPr>
          <p:cNvPr id="21" name="Gráfico 20" descr="Grupo de hombres">
            <a:extLst>
              <a:ext uri="{FF2B5EF4-FFF2-40B4-BE49-F238E27FC236}">
                <a16:creationId xmlns:a16="http://schemas.microsoft.com/office/drawing/2014/main" id="{475243B6-F56F-2645-8F20-8F68A6BD6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6750" y="3221644"/>
            <a:ext cx="914400" cy="914400"/>
          </a:xfrm>
          <a:prstGeom prst="rect">
            <a:avLst/>
          </a:prstGeom>
        </p:spPr>
      </p:pic>
      <p:pic>
        <p:nvPicPr>
          <p:cNvPr id="23" name="Imagen 22" descr="Imagen que contiene dibujo, alimentos, señal&#10;&#10;Descripción generada automáticamente">
            <a:extLst>
              <a:ext uri="{FF2B5EF4-FFF2-40B4-BE49-F238E27FC236}">
                <a16:creationId xmlns:a16="http://schemas.microsoft.com/office/drawing/2014/main" id="{9D711267-E148-6440-9B5C-5FB3645D0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45" y="2901033"/>
            <a:ext cx="1363744" cy="1377519"/>
          </a:xfrm>
          <a:prstGeom prst="rect">
            <a:avLst/>
          </a:prstGeom>
          <a:ln w="66675">
            <a:headEnd type="triangle"/>
            <a:tailEnd type="none"/>
          </a:ln>
        </p:spPr>
      </p:pic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B9AF170-7C3E-1B47-98CE-7D96BE6AC62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264481" y="2979701"/>
            <a:ext cx="0" cy="1421552"/>
          </a:xfrm>
          <a:prstGeom prst="straightConnector1">
            <a:avLst/>
          </a:prstGeom>
          <a:ln w="666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F2BEC9D-5CC5-3A48-A0AE-00F7E2FDF630}"/>
              </a:ext>
            </a:extLst>
          </p:cNvPr>
          <p:cNvCxnSpPr>
            <a:cxnSpLocks/>
          </p:cNvCxnSpPr>
          <p:nvPr/>
        </p:nvCxnSpPr>
        <p:spPr>
          <a:xfrm>
            <a:off x="5029503" y="2106407"/>
            <a:ext cx="1526280" cy="0"/>
          </a:xfrm>
          <a:prstGeom prst="straightConnector1">
            <a:avLst/>
          </a:prstGeom>
          <a:ln w="666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34E78108-1CFE-7845-A1EF-9A20A5CE4B18}"/>
              </a:ext>
            </a:extLst>
          </p:cNvPr>
          <p:cNvCxnSpPr>
            <a:cxnSpLocks/>
          </p:cNvCxnSpPr>
          <p:nvPr/>
        </p:nvCxnSpPr>
        <p:spPr>
          <a:xfrm>
            <a:off x="7498803" y="3678095"/>
            <a:ext cx="1010671" cy="0"/>
          </a:xfrm>
          <a:prstGeom prst="straightConnector1">
            <a:avLst/>
          </a:prstGeom>
          <a:ln w="666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D6BC546-CA46-E248-95EF-9BBF5A50B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2848" y="3219013"/>
            <a:ext cx="914401" cy="9144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F57178-59A8-1042-ABF4-675D35C268CB}"/>
              </a:ext>
            </a:extLst>
          </p:cNvPr>
          <p:cNvSpPr txBox="1"/>
          <p:nvPr/>
        </p:nvSpPr>
        <p:spPr>
          <a:xfrm>
            <a:off x="2829739" y="4141862"/>
            <a:ext cx="124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Operation Contract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A83935C-154D-2940-9D40-98CE81ADBE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885" y="1599144"/>
            <a:ext cx="879149" cy="8791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D69D5E-C7FF-A243-B655-0E52D2B9B659}"/>
              </a:ext>
            </a:extLst>
          </p:cNvPr>
          <p:cNvSpPr txBox="1"/>
          <p:nvPr/>
        </p:nvSpPr>
        <p:spPr>
          <a:xfrm>
            <a:off x="7210034" y="1602451"/>
            <a:ext cx="203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Ministry Registrar Acreditation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5772A85-758B-9E4E-AC9D-201D1C0E8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1916" y="4633603"/>
            <a:ext cx="879149" cy="8791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48E944-F68F-F145-9B9D-DC5A80F56D46}"/>
              </a:ext>
            </a:extLst>
          </p:cNvPr>
          <p:cNvSpPr txBox="1"/>
          <p:nvPr/>
        </p:nvSpPr>
        <p:spPr>
          <a:xfrm>
            <a:off x="7211065" y="4888511"/>
            <a:ext cx="21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Private Agreement</a:t>
            </a:r>
          </a:p>
        </p:txBody>
      </p:sp>
      <p:pic>
        <p:nvPicPr>
          <p:cNvPr id="13" name="Gráfico 12" descr="Europa y África en globo terráqueo">
            <a:extLst>
              <a:ext uri="{FF2B5EF4-FFF2-40B4-BE49-F238E27FC236}">
                <a16:creationId xmlns:a16="http://schemas.microsoft.com/office/drawing/2014/main" id="{86DECC88-4A2C-E64F-8153-C193683DFF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1416" y="2456252"/>
            <a:ext cx="914400" cy="914400"/>
          </a:xfrm>
          <a:prstGeom prst="rect">
            <a:avLst/>
          </a:prstGeom>
        </p:spPr>
      </p:pic>
      <p:pic>
        <p:nvPicPr>
          <p:cNvPr id="24" name="Gráfico 23" descr="América en globo terráqueo">
            <a:extLst>
              <a:ext uri="{FF2B5EF4-FFF2-40B4-BE49-F238E27FC236}">
                <a16:creationId xmlns:a16="http://schemas.microsoft.com/office/drawing/2014/main" id="{24E5EC84-51C4-874A-9C00-5DC454D6A1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48837" y="2448828"/>
            <a:ext cx="914400" cy="914400"/>
          </a:xfrm>
          <a:prstGeom prst="rect">
            <a:avLst/>
          </a:prstGeom>
        </p:spPr>
      </p:pic>
      <p:pic>
        <p:nvPicPr>
          <p:cNvPr id="27" name="Gráfico 26" descr="Asia y Australia en globo terráqueo">
            <a:extLst>
              <a:ext uri="{FF2B5EF4-FFF2-40B4-BE49-F238E27FC236}">
                <a16:creationId xmlns:a16="http://schemas.microsoft.com/office/drawing/2014/main" id="{D8C339C4-FE60-3F4E-AF4A-0157B4BF35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64949" y="2439523"/>
            <a:ext cx="914400" cy="914400"/>
          </a:xfrm>
          <a:prstGeom prst="rect">
            <a:avLst/>
          </a:prstGeom>
        </p:spPr>
      </p:pic>
      <p:pic>
        <p:nvPicPr>
          <p:cNvPr id="29" name="Gráfico 28" descr="Asia en globo terráqueo">
            <a:extLst>
              <a:ext uri="{FF2B5EF4-FFF2-40B4-BE49-F238E27FC236}">
                <a16:creationId xmlns:a16="http://schemas.microsoft.com/office/drawing/2014/main" id="{2B804BD8-7E1F-3C4B-85B5-A8974412D4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64408" y="2456252"/>
            <a:ext cx="914400" cy="9144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97405F1-639D-A247-A9F1-59EA2D7B7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821299" y="4210863"/>
            <a:ext cx="916099" cy="1249115"/>
          </a:xfrm>
          <a:prstGeom prst="rect">
            <a:avLst/>
          </a:prstGeom>
        </p:spPr>
      </p:pic>
      <p:pic>
        <p:nvPicPr>
          <p:cNvPr id="49" name="Imagen 48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99AFAEC3-B6E4-A446-8CAA-FBD149F805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0" y="3154145"/>
            <a:ext cx="2622196" cy="997173"/>
          </a:xfrm>
          <a:prstGeom prst="rect">
            <a:avLst/>
          </a:prstGeom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D328435D-34EF-1548-9513-8022F8F3C61B}"/>
              </a:ext>
            </a:extLst>
          </p:cNvPr>
          <p:cNvCxnSpPr>
            <a:stCxn id="49" idx="0"/>
          </p:cNvCxnSpPr>
          <p:nvPr/>
        </p:nvCxnSpPr>
        <p:spPr>
          <a:xfrm rot="5400000" flipH="1" flipV="1">
            <a:off x="1839038" y="1624951"/>
            <a:ext cx="1001254" cy="2057135"/>
          </a:xfrm>
          <a:prstGeom prst="bentConnector2">
            <a:avLst/>
          </a:prstGeom>
          <a:ln w="666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0F522CA2-A765-0548-AC7E-548F8167ED9E}"/>
              </a:ext>
            </a:extLst>
          </p:cNvPr>
          <p:cNvCxnSpPr>
            <a:stCxn id="49" idx="2"/>
            <a:endCxn id="6" idx="1"/>
          </p:cNvCxnSpPr>
          <p:nvPr/>
        </p:nvCxnSpPr>
        <p:spPr>
          <a:xfrm rot="16200000" flipH="1">
            <a:off x="1969755" y="3492661"/>
            <a:ext cx="947142" cy="2264456"/>
          </a:xfrm>
          <a:prstGeom prst="bentConnector2">
            <a:avLst/>
          </a:prstGeom>
          <a:ln w="666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2ECC3B-E8BB-CA49-BE64-7FCBC279AC1B}"/>
              </a:ext>
            </a:extLst>
          </p:cNvPr>
          <p:cNvCxnSpPr>
            <a:cxnSpLocks/>
            <a:stCxn id="18" idx="0"/>
            <a:endCxn id="23" idx="2"/>
          </p:cNvCxnSpPr>
          <p:nvPr/>
        </p:nvCxnSpPr>
        <p:spPr>
          <a:xfrm flipV="1">
            <a:off x="6771491" y="4278552"/>
            <a:ext cx="4926" cy="355051"/>
          </a:xfrm>
          <a:prstGeom prst="straightConnector1">
            <a:avLst/>
          </a:prstGeom>
          <a:ln w="666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0B7CB2-AF94-7A49-A5B6-0961E0DC9C5D}"/>
              </a:ext>
            </a:extLst>
          </p:cNvPr>
          <p:cNvCxnSpPr>
            <a:cxnSpLocks/>
          </p:cNvCxnSpPr>
          <p:nvPr/>
        </p:nvCxnSpPr>
        <p:spPr>
          <a:xfrm flipH="1" flipV="1">
            <a:off x="6770459" y="2462405"/>
            <a:ext cx="17909" cy="517296"/>
          </a:xfrm>
          <a:prstGeom prst="straightConnector1">
            <a:avLst/>
          </a:prstGeom>
          <a:ln w="666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2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A13C232-40B1-D343-B31E-784C40A28320}"/>
              </a:ext>
            </a:extLst>
          </p:cNvPr>
          <p:cNvSpPr txBox="1"/>
          <p:nvPr/>
        </p:nvSpPr>
        <p:spPr>
          <a:xfrm>
            <a:off x="362213" y="662900"/>
            <a:ext cx="552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2020 Contract Characteristics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9E280D4-DD54-9C40-A426-BF30971071EA}"/>
              </a:ext>
            </a:extLst>
          </p:cNvPr>
          <p:cNvSpPr/>
          <p:nvPr/>
        </p:nvSpPr>
        <p:spPr>
          <a:xfrm>
            <a:off x="6232744" y="150923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5CFB49-CF61-D542-B265-3CD450564569}"/>
              </a:ext>
            </a:extLst>
          </p:cNvPr>
          <p:cNvSpPr txBox="1"/>
          <p:nvPr/>
        </p:nvSpPr>
        <p:spPr>
          <a:xfrm>
            <a:off x="7486652" y="1647736"/>
            <a:ext cx="444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months. 6 months for the transition process and 60 months for the operation of the ccTLD.</a:t>
            </a:r>
          </a:p>
        </p:txBody>
      </p:sp>
      <p:pic>
        <p:nvPicPr>
          <p:cNvPr id="11" name="Gráfico 10" descr="Tendencia alcista">
            <a:extLst>
              <a:ext uri="{FF2B5EF4-FFF2-40B4-BE49-F238E27FC236}">
                <a16:creationId xmlns:a16="http://schemas.microsoft.com/office/drawing/2014/main" id="{FA77B6B4-6072-CE4B-8775-1F0F71955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1093" y="2750217"/>
            <a:ext cx="886781" cy="88678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9A68617-8416-ED4B-B8C6-BBB562333900}"/>
              </a:ext>
            </a:extLst>
          </p:cNvPr>
          <p:cNvSpPr txBox="1"/>
          <p:nvPr/>
        </p:nvSpPr>
        <p:spPr>
          <a:xfrm>
            <a:off x="7486652" y="2751090"/>
            <a:ext cx="458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Retribution for the Operator is a percentage of the gross income. Economic incentive for the growth of the ccTLD .co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2E27C8E-6CB5-7F46-AEC0-9E2852BF9E69}"/>
              </a:ext>
            </a:extLst>
          </p:cNvPr>
          <p:cNvSpPr txBox="1"/>
          <p:nvPr/>
        </p:nvSpPr>
        <p:spPr>
          <a:xfrm>
            <a:off x="2491386" y="4379458"/>
            <a:ext cx="341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Promotion and marketing</a:t>
            </a:r>
          </a:p>
        </p:txBody>
      </p:sp>
      <p:pic>
        <p:nvPicPr>
          <p:cNvPr id="17" name="Gráfico 16" descr="Equipo">
            <a:extLst>
              <a:ext uri="{FF2B5EF4-FFF2-40B4-BE49-F238E27FC236}">
                <a16:creationId xmlns:a16="http://schemas.microsoft.com/office/drawing/2014/main" id="{A8E0564B-0846-2248-B03F-FC63D0D0F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316" y="1527512"/>
            <a:ext cx="886781" cy="88678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ACE4272-C645-E14E-809E-F9A42F2F46B7}"/>
              </a:ext>
            </a:extLst>
          </p:cNvPr>
          <p:cNvSpPr txBox="1"/>
          <p:nvPr/>
        </p:nvSpPr>
        <p:spPr>
          <a:xfrm>
            <a:off x="2469725" y="1526358"/>
            <a:ext cx="3596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Operate the registry services. This includes DNS, EPP, WHOIS RDAP, security extensions and a local node.</a:t>
            </a:r>
          </a:p>
          <a:p>
            <a:endParaRPr lang="es-CO" dirty="0"/>
          </a:p>
        </p:txBody>
      </p:sp>
      <p:pic>
        <p:nvPicPr>
          <p:cNvPr id="20" name="Gráfico 19" descr="Signo de cámara de seguridad">
            <a:extLst>
              <a:ext uri="{FF2B5EF4-FFF2-40B4-BE49-F238E27FC236}">
                <a16:creationId xmlns:a16="http://schemas.microsoft.com/office/drawing/2014/main" id="{C798914E-E309-914D-9614-DD27EB995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316" y="2666815"/>
            <a:ext cx="1091880" cy="109188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887097E-3D06-C643-ACC8-A6394C243C06}"/>
              </a:ext>
            </a:extLst>
          </p:cNvPr>
          <p:cNvSpPr txBox="1"/>
          <p:nvPr/>
        </p:nvSpPr>
        <p:spPr>
          <a:xfrm>
            <a:off x="2469725" y="3028089"/>
            <a:ext cx="346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Security and abuse prevention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F913AC-FFE2-A148-AA71-31CE7749242C}"/>
              </a:ext>
            </a:extLst>
          </p:cNvPr>
          <p:cNvSpPr txBox="1"/>
          <p:nvPr/>
        </p:nvSpPr>
        <p:spPr>
          <a:xfrm>
            <a:off x="7486652" y="4336616"/>
            <a:ext cx="42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Transition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F309C-0639-0B40-8794-FB6E63A35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8780" y="3954648"/>
            <a:ext cx="12700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83940-3D33-1546-A2A7-12F264F5FB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242" y="4011217"/>
            <a:ext cx="1281287" cy="10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8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A13C232-40B1-D343-B31E-784C40A28320}"/>
              </a:ext>
            </a:extLst>
          </p:cNvPr>
          <p:cNvSpPr txBox="1"/>
          <p:nvPr/>
        </p:nvSpPr>
        <p:spPr>
          <a:xfrm>
            <a:off x="362213" y="662900"/>
            <a:ext cx="552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2020 Contract Characteristics</a:t>
            </a:r>
          </a:p>
        </p:txBody>
      </p:sp>
      <p:pic>
        <p:nvPicPr>
          <p:cNvPr id="15" name="Gráfico 16" descr="Grupo de hombres">
            <a:extLst>
              <a:ext uri="{FF2B5EF4-FFF2-40B4-BE49-F238E27FC236}">
                <a16:creationId xmlns:a16="http://schemas.microsoft.com/office/drawing/2014/main" id="{AC5778A4-F0F6-FF4A-995E-D1002DD7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1503" y="1500835"/>
            <a:ext cx="584771" cy="584771"/>
          </a:xfrm>
          <a:prstGeom prst="rect">
            <a:avLst/>
          </a:prstGeom>
        </p:spPr>
      </p:pic>
      <p:pic>
        <p:nvPicPr>
          <p:cNvPr id="19" name="Imagen 22" descr="Imagen que contiene dibujo, alimentos, señal&#10;&#10;Descripción generada automáticamente">
            <a:extLst>
              <a:ext uri="{FF2B5EF4-FFF2-40B4-BE49-F238E27FC236}">
                <a16:creationId xmlns:a16="http://schemas.microsoft.com/office/drawing/2014/main" id="{FBFF8ADF-4E92-364B-B2DA-2EBF1DA3D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58" y="1337368"/>
            <a:ext cx="902587" cy="911704"/>
          </a:xfrm>
          <a:prstGeom prst="rect">
            <a:avLst/>
          </a:prstGeom>
          <a:ln w="66675">
            <a:headEnd type="triangle"/>
            <a:tailEnd type="none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5C2772-620E-8942-872D-89B43D284A2A}"/>
              </a:ext>
            </a:extLst>
          </p:cNvPr>
          <p:cNvSpPr/>
          <p:nvPr/>
        </p:nvSpPr>
        <p:spPr>
          <a:xfrm>
            <a:off x="3444460" y="2749922"/>
            <a:ext cx="5301586" cy="5847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Registry System Account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FA80B4-1A8B-B046-97DE-9C998843F005}"/>
              </a:ext>
            </a:extLst>
          </p:cNvPr>
          <p:cNvSpPr/>
          <p:nvPr/>
        </p:nvSpPr>
        <p:spPr>
          <a:xfrm>
            <a:off x="732410" y="2749922"/>
            <a:ext cx="1701479" cy="136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Operator’s</a:t>
            </a:r>
          </a:p>
          <a:p>
            <a:pPr algn="ctr"/>
            <a:r>
              <a:rPr lang="en-US" dirty="0"/>
              <a:t>Account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637967-23A4-3845-A0E9-9EFF8ADA17E2}"/>
              </a:ext>
            </a:extLst>
          </p:cNvPr>
          <p:cNvSpPr/>
          <p:nvPr/>
        </p:nvSpPr>
        <p:spPr>
          <a:xfrm>
            <a:off x="9758111" y="2749922"/>
            <a:ext cx="1701479" cy="136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MinTIC’s</a:t>
            </a:r>
            <a:endParaRPr lang="en-US" dirty="0"/>
          </a:p>
          <a:p>
            <a:pPr algn="ctr"/>
            <a:r>
              <a:rPr lang="en-US" dirty="0"/>
              <a:t>Account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047134-977D-EA4A-AD88-89306FE047F2}"/>
              </a:ext>
            </a:extLst>
          </p:cNvPr>
          <p:cNvSpPr/>
          <p:nvPr/>
        </p:nvSpPr>
        <p:spPr>
          <a:xfrm>
            <a:off x="3444460" y="3401553"/>
            <a:ext cx="1701479" cy="4069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System Backup Sub-Account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4492FA-8DD6-CE47-86B0-1A77D10122F4}"/>
              </a:ext>
            </a:extLst>
          </p:cNvPr>
          <p:cNvSpPr/>
          <p:nvPr/>
        </p:nvSpPr>
        <p:spPr>
          <a:xfrm>
            <a:off x="5244513" y="3401553"/>
            <a:ext cx="1701479" cy="4069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Reserve Sub-Account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BC049A-3E64-234C-A1D5-4EFD543AD4D6}"/>
              </a:ext>
            </a:extLst>
          </p:cNvPr>
          <p:cNvSpPr/>
          <p:nvPr/>
        </p:nvSpPr>
        <p:spPr>
          <a:xfrm>
            <a:off x="7044567" y="3401553"/>
            <a:ext cx="1701479" cy="4069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Supervision Sub-Account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15DD58-6612-6644-AB7D-6C6F98F5F092}"/>
              </a:ext>
            </a:extLst>
          </p:cNvPr>
          <p:cNvSpPr/>
          <p:nvPr/>
        </p:nvSpPr>
        <p:spPr>
          <a:xfrm>
            <a:off x="3444461" y="4418605"/>
            <a:ext cx="803448" cy="1365813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EBERO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659FDA-4CF4-D64A-A132-085FAF9F2EF0}"/>
              </a:ext>
            </a:extLst>
          </p:cNvPr>
          <p:cNvSpPr/>
          <p:nvPr/>
        </p:nvSpPr>
        <p:spPr>
          <a:xfrm>
            <a:off x="4342492" y="4418604"/>
            <a:ext cx="803448" cy="1365813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ICANN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BDE562-C0A9-C244-AB64-FB210BC87823}"/>
              </a:ext>
            </a:extLst>
          </p:cNvPr>
          <p:cNvCxnSpPr/>
          <p:nvPr/>
        </p:nvCxnSpPr>
        <p:spPr>
          <a:xfrm>
            <a:off x="3808071" y="3808534"/>
            <a:ext cx="0" cy="6100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496B35-ECEF-4E44-A7D6-59C29B1939A3}"/>
              </a:ext>
            </a:extLst>
          </p:cNvPr>
          <p:cNvCxnSpPr/>
          <p:nvPr/>
        </p:nvCxnSpPr>
        <p:spPr>
          <a:xfrm>
            <a:off x="4735975" y="3810700"/>
            <a:ext cx="0" cy="6100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F58FF-1802-8342-AB29-2DD176FBA5BE}"/>
              </a:ext>
            </a:extLst>
          </p:cNvPr>
          <p:cNvSpPr/>
          <p:nvPr/>
        </p:nvSpPr>
        <p:spPr>
          <a:xfrm>
            <a:off x="555586" y="2503717"/>
            <a:ext cx="11157984" cy="1778916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6C25B3-C7DE-DC4A-A362-CC70E3DCDADC}"/>
              </a:ext>
            </a:extLst>
          </p:cNvPr>
          <p:cNvCxnSpPr>
            <a:cxnSpLocks/>
          </p:cNvCxnSpPr>
          <p:nvPr/>
        </p:nvCxnSpPr>
        <p:spPr>
          <a:xfrm>
            <a:off x="6096000" y="2291282"/>
            <a:ext cx="0" cy="463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97185D-2E35-7B42-AF32-2A7B8BA63511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726274" y="1793221"/>
            <a:ext cx="27717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3B3158-F08F-4146-A365-CAE96CBF407E}"/>
              </a:ext>
            </a:extLst>
          </p:cNvPr>
          <p:cNvCxnSpPr>
            <a:stCxn id="7" idx="3"/>
          </p:cNvCxnSpPr>
          <p:nvPr/>
        </p:nvCxnSpPr>
        <p:spPr>
          <a:xfrm>
            <a:off x="8746046" y="3042310"/>
            <a:ext cx="1012065" cy="1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685F45-D386-4A46-8671-81E483F40DA4}"/>
              </a:ext>
            </a:extLst>
          </p:cNvPr>
          <p:cNvCxnSpPr>
            <a:stCxn id="7" idx="1"/>
          </p:cNvCxnSpPr>
          <p:nvPr/>
        </p:nvCxnSpPr>
        <p:spPr>
          <a:xfrm flipH="1">
            <a:off x="2433889" y="3042310"/>
            <a:ext cx="1010571" cy="1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110F58C-140D-CC45-A072-EAA6816D8127}"/>
              </a:ext>
            </a:extLst>
          </p:cNvPr>
          <p:cNvSpPr txBox="1"/>
          <p:nvPr/>
        </p:nvSpPr>
        <p:spPr>
          <a:xfrm>
            <a:off x="10294982" y="2106616"/>
            <a:ext cx="64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98324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AC876A0-91B7-4340-99D1-3E95CDAEA4C2}"/>
              </a:ext>
            </a:extLst>
          </p:cNvPr>
          <p:cNvSpPr txBox="1"/>
          <p:nvPr/>
        </p:nvSpPr>
        <p:spPr>
          <a:xfrm>
            <a:off x="323555" y="556251"/>
            <a:ext cx="870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Minimum Technical Requirements (pass or fail)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D2CEB-7D46-C849-BFD7-2879F1526DAE}"/>
              </a:ext>
            </a:extLst>
          </p:cNvPr>
          <p:cNvSpPr txBox="1"/>
          <p:nvPr/>
        </p:nvSpPr>
        <p:spPr>
          <a:xfrm>
            <a:off x="323555" y="1323112"/>
            <a:ext cx="7651211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/>
              <a:t>Managed a Top Level Domain with at least 2 million registrations during two (2) continuous years.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/>
              <a:t>Operated DNS data bases with not less than an average of 25 million daily transactions during one month.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/>
              <a:t>Commercial relationship with at least 1.500 registrars of which not less than ten (10) are of the biggest 25 worldwide.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/>
              <a:t>Took part of a TLD transition process with minimum 1 million registrations in a single ccTLD or various gTLD.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26FD994-A8D5-8C43-8A40-0EF45A1EF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9747" y="2088720"/>
            <a:ext cx="839449" cy="8394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0F4E17-0D53-A944-AF7D-3382BDDAD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9747" y="1222387"/>
            <a:ext cx="839449" cy="8394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37D00F-C761-6D46-BE61-5043B684A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9747" y="2928169"/>
            <a:ext cx="839449" cy="8394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D8DC7F-FCDE-374B-BBDF-3CFC4469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9747" y="3767618"/>
            <a:ext cx="839449" cy="839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15184-F39D-AE46-9A31-6BEE087F7384}"/>
              </a:ext>
            </a:extLst>
          </p:cNvPr>
          <p:cNvSpPr txBox="1"/>
          <p:nvPr/>
        </p:nvSpPr>
        <p:spPr>
          <a:xfrm>
            <a:off x="747481" y="5165556"/>
            <a:ext cx="969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Participants are allowed to claim the experience of its parent company or another affiliate company</a:t>
            </a:r>
          </a:p>
        </p:txBody>
      </p:sp>
    </p:spTree>
    <p:extLst>
      <p:ext uri="{BB962C8B-B14F-4D97-AF65-F5344CB8AC3E}">
        <p14:creationId xmlns:p14="http://schemas.microsoft.com/office/powerpoint/2010/main" val="351916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10892</TotalTime>
  <Words>934</Words>
  <Application>Microsoft Macintosh PowerPoint</Application>
  <PresentationFormat>Widescreen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Verdana</vt:lpstr>
      <vt:lpstr>Tema de Office</vt:lpstr>
      <vt:lpstr>1_Tema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Francisco Diaz Granados</dc:creator>
  <cp:lastModifiedBy>Carlos Sanchez</cp:lastModifiedBy>
  <cp:revision>22</cp:revision>
  <dcterms:created xsi:type="dcterms:W3CDTF">2019-10-31T18:28:22Z</dcterms:created>
  <dcterms:modified xsi:type="dcterms:W3CDTF">2019-11-11T19:45:52Z</dcterms:modified>
</cp:coreProperties>
</file>